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3.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4.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5.xml" ContentType="application/vnd.openxmlformats-officedocument.theme+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93455" r:id="rId4"/>
    <p:sldMasterId id="2147493587" r:id="rId5"/>
    <p:sldMasterId id="2147493617" r:id="rId6"/>
    <p:sldMasterId id="2147493630" r:id="rId7"/>
    <p:sldMasterId id="2147493639" r:id="rId8"/>
    <p:sldMasterId id="2147493660" r:id="rId9"/>
  </p:sldMasterIdLst>
  <p:notesMasterIdLst>
    <p:notesMasterId r:id="rId86"/>
  </p:notesMasterIdLst>
  <p:handoutMasterIdLst>
    <p:handoutMasterId r:id="rId87"/>
  </p:handoutMasterIdLst>
  <p:sldIdLst>
    <p:sldId id="959" r:id="rId10"/>
    <p:sldId id="1055" r:id="rId11"/>
    <p:sldId id="824" r:id="rId12"/>
    <p:sldId id="826" r:id="rId13"/>
    <p:sldId id="827" r:id="rId14"/>
    <p:sldId id="994" r:id="rId15"/>
    <p:sldId id="995" r:id="rId16"/>
    <p:sldId id="2142532322" r:id="rId17"/>
    <p:sldId id="2142532321" r:id="rId18"/>
    <p:sldId id="1089" r:id="rId19"/>
    <p:sldId id="1090" r:id="rId20"/>
    <p:sldId id="1091" r:id="rId21"/>
    <p:sldId id="2142532326" r:id="rId22"/>
    <p:sldId id="1092" r:id="rId23"/>
    <p:sldId id="2142532310" r:id="rId24"/>
    <p:sldId id="1093" r:id="rId25"/>
    <p:sldId id="1094" r:id="rId26"/>
    <p:sldId id="1095" r:id="rId27"/>
    <p:sldId id="1096" r:id="rId28"/>
    <p:sldId id="2142532334" r:id="rId29"/>
    <p:sldId id="2142532328" r:id="rId30"/>
    <p:sldId id="2142532329" r:id="rId31"/>
    <p:sldId id="2142532330" r:id="rId32"/>
    <p:sldId id="2142532331" r:id="rId33"/>
    <p:sldId id="2142532335" r:id="rId34"/>
    <p:sldId id="2142532336" r:id="rId35"/>
    <p:sldId id="997" r:id="rId36"/>
    <p:sldId id="2142532337" r:id="rId37"/>
    <p:sldId id="364" r:id="rId38"/>
    <p:sldId id="366" r:id="rId39"/>
    <p:sldId id="1044" r:id="rId40"/>
    <p:sldId id="365" r:id="rId41"/>
    <p:sldId id="367" r:id="rId42"/>
    <p:sldId id="404" r:id="rId43"/>
    <p:sldId id="2142532339" r:id="rId44"/>
    <p:sldId id="2142532340" r:id="rId45"/>
    <p:sldId id="347" r:id="rId46"/>
    <p:sldId id="450" r:id="rId47"/>
    <p:sldId id="453" r:id="rId48"/>
    <p:sldId id="454" r:id="rId49"/>
    <p:sldId id="455" r:id="rId50"/>
    <p:sldId id="352" r:id="rId51"/>
    <p:sldId id="457" r:id="rId52"/>
    <p:sldId id="458" r:id="rId53"/>
    <p:sldId id="460" r:id="rId54"/>
    <p:sldId id="2142532318" r:id="rId55"/>
    <p:sldId id="2142532344" r:id="rId56"/>
    <p:sldId id="403" r:id="rId57"/>
    <p:sldId id="361" r:id="rId58"/>
    <p:sldId id="2142532345" r:id="rId59"/>
    <p:sldId id="1101" r:id="rId60"/>
    <p:sldId id="1015" r:id="rId61"/>
    <p:sldId id="1017" r:id="rId62"/>
    <p:sldId id="2142532343" r:id="rId63"/>
    <p:sldId id="2142532332" r:id="rId64"/>
    <p:sldId id="1103" r:id="rId65"/>
    <p:sldId id="402" r:id="rId66"/>
    <p:sldId id="1104" r:id="rId67"/>
    <p:sldId id="1105" r:id="rId68"/>
    <p:sldId id="1106" r:id="rId69"/>
    <p:sldId id="1107" r:id="rId70"/>
    <p:sldId id="377" r:id="rId71"/>
    <p:sldId id="378" r:id="rId72"/>
    <p:sldId id="379" r:id="rId73"/>
    <p:sldId id="1108" r:id="rId74"/>
    <p:sldId id="1109" r:id="rId75"/>
    <p:sldId id="382" r:id="rId76"/>
    <p:sldId id="383" r:id="rId77"/>
    <p:sldId id="1110" r:id="rId78"/>
    <p:sldId id="1111" r:id="rId79"/>
    <p:sldId id="386" r:id="rId80"/>
    <p:sldId id="387" r:id="rId81"/>
    <p:sldId id="2142532316" r:id="rId82"/>
    <p:sldId id="998" r:id="rId83"/>
    <p:sldId id="2142532346" r:id="rId84"/>
    <p:sldId id="2142532347" r:id="rId85"/>
  </p:sldIdLst>
  <p:sldSz cx="9144000" cy="5143500" type="screen16x9"/>
  <p:notesSz cx="6858000" cy="9144000"/>
  <p:defaultTextStyle>
    <a:defPPr>
      <a:defRPr lang="en-US"/>
    </a:defPPr>
    <a:lvl1pPr algn="l" defTabSz="457200" rtl="0" fontAlgn="base">
      <a:spcBef>
        <a:spcPct val="0"/>
      </a:spcBef>
      <a:spcAft>
        <a:spcPct val="0"/>
      </a:spcAft>
      <a:defRPr kern="1200">
        <a:solidFill>
          <a:schemeClr val="tx1"/>
        </a:solidFill>
        <a:latin typeface="Calibri" charset="0"/>
        <a:ea typeface="ＭＳ Ｐゴシック" charset="-128"/>
        <a:cs typeface="+mn-cs"/>
      </a:defRPr>
    </a:lvl1pPr>
    <a:lvl2pPr marL="457200" algn="l" defTabSz="457200" rtl="0" fontAlgn="base">
      <a:spcBef>
        <a:spcPct val="0"/>
      </a:spcBef>
      <a:spcAft>
        <a:spcPct val="0"/>
      </a:spcAft>
      <a:defRPr kern="1200">
        <a:solidFill>
          <a:schemeClr val="tx1"/>
        </a:solidFill>
        <a:latin typeface="Calibri" charset="0"/>
        <a:ea typeface="ＭＳ Ｐゴシック" charset="-128"/>
        <a:cs typeface="+mn-cs"/>
      </a:defRPr>
    </a:lvl2pPr>
    <a:lvl3pPr marL="914400" algn="l" defTabSz="457200" rtl="0" fontAlgn="base">
      <a:spcBef>
        <a:spcPct val="0"/>
      </a:spcBef>
      <a:spcAft>
        <a:spcPct val="0"/>
      </a:spcAft>
      <a:defRPr kern="1200">
        <a:solidFill>
          <a:schemeClr val="tx1"/>
        </a:solidFill>
        <a:latin typeface="Calibri" charset="0"/>
        <a:ea typeface="ＭＳ Ｐゴシック" charset="-128"/>
        <a:cs typeface="+mn-cs"/>
      </a:defRPr>
    </a:lvl3pPr>
    <a:lvl4pPr marL="1371600" algn="l" defTabSz="457200" rtl="0" fontAlgn="base">
      <a:spcBef>
        <a:spcPct val="0"/>
      </a:spcBef>
      <a:spcAft>
        <a:spcPct val="0"/>
      </a:spcAft>
      <a:defRPr kern="1200">
        <a:solidFill>
          <a:schemeClr val="tx1"/>
        </a:solidFill>
        <a:latin typeface="Calibri" charset="0"/>
        <a:ea typeface="ＭＳ Ｐゴシック" charset="-128"/>
        <a:cs typeface="+mn-cs"/>
      </a:defRPr>
    </a:lvl4pPr>
    <a:lvl5pPr marL="1828800" algn="l" defTabSz="457200" rtl="0" fontAlgn="base">
      <a:spcBef>
        <a:spcPct val="0"/>
      </a:spcBef>
      <a:spcAft>
        <a:spcPct val="0"/>
      </a:spcAft>
      <a:defRPr kern="1200">
        <a:solidFill>
          <a:schemeClr val="tx1"/>
        </a:solidFill>
        <a:latin typeface="Calibri" charset="0"/>
        <a:ea typeface="ＭＳ Ｐゴシック" charset="-128"/>
        <a:cs typeface="+mn-cs"/>
      </a:defRPr>
    </a:lvl5pPr>
    <a:lvl6pPr marL="2286000" algn="l" defTabSz="914400" rtl="0" eaLnBrk="1" latinLnBrk="0" hangingPunct="1">
      <a:defRPr kern="1200">
        <a:solidFill>
          <a:schemeClr val="tx1"/>
        </a:solidFill>
        <a:latin typeface="Calibri" charset="0"/>
        <a:ea typeface="ＭＳ Ｐゴシック" charset="-128"/>
        <a:cs typeface="+mn-cs"/>
      </a:defRPr>
    </a:lvl6pPr>
    <a:lvl7pPr marL="2743200" algn="l" defTabSz="914400" rtl="0" eaLnBrk="1" latinLnBrk="0" hangingPunct="1">
      <a:defRPr kern="1200">
        <a:solidFill>
          <a:schemeClr val="tx1"/>
        </a:solidFill>
        <a:latin typeface="Calibri" charset="0"/>
        <a:ea typeface="ＭＳ Ｐゴシック" charset="-128"/>
        <a:cs typeface="+mn-cs"/>
      </a:defRPr>
    </a:lvl7pPr>
    <a:lvl8pPr marL="3200400" algn="l" defTabSz="914400" rtl="0" eaLnBrk="1" latinLnBrk="0" hangingPunct="1">
      <a:defRPr kern="1200">
        <a:solidFill>
          <a:schemeClr val="tx1"/>
        </a:solidFill>
        <a:latin typeface="Calibri" charset="0"/>
        <a:ea typeface="ＭＳ Ｐゴシック" charset="-128"/>
        <a:cs typeface="+mn-cs"/>
      </a:defRPr>
    </a:lvl8pPr>
    <a:lvl9pPr marL="3657600" algn="l" defTabSz="914400" rtl="0" eaLnBrk="1" latinLnBrk="0" hangingPunct="1">
      <a:defRPr kern="1200">
        <a:solidFill>
          <a:schemeClr val="tx1"/>
        </a:solidFill>
        <a:latin typeface="Calibri" charset="0"/>
        <a:ea typeface="ＭＳ Ｐゴシック" charset="-128"/>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A2C64"/>
    <a:srgbClr val="32AA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674"/>
    <p:restoredTop sz="96552"/>
  </p:normalViewPr>
  <p:slideViewPr>
    <p:cSldViewPr snapToObjects="1">
      <p:cViewPr varScale="1">
        <p:scale>
          <a:sx n="192" d="100"/>
          <a:sy n="192" d="100"/>
        </p:scale>
        <p:origin x="496" y="336"/>
      </p:cViewPr>
      <p:guideLst>
        <p:guide orient="horz" pos="1620"/>
        <p:guide pos="2880"/>
      </p:guideLst>
    </p:cSldViewPr>
  </p:slideViewPr>
  <p:outlineViewPr>
    <p:cViewPr>
      <p:scale>
        <a:sx n="33" d="100"/>
        <a:sy n="33" d="100"/>
      </p:scale>
      <p:origin x="0" y="-101960"/>
    </p:cViewPr>
  </p:outlineViewPr>
  <p:notesTextViewPr>
    <p:cViewPr>
      <p:scale>
        <a:sx n="100" d="100"/>
        <a:sy n="100" d="100"/>
      </p:scale>
      <p:origin x="0" y="0"/>
    </p:cViewPr>
  </p:notesTextViewPr>
  <p:sorterViewPr>
    <p:cViewPr varScale="1">
      <p:scale>
        <a:sx n="1" d="1"/>
        <a:sy n="1" d="1"/>
      </p:scale>
      <p:origin x="0" y="-6060"/>
    </p:cViewPr>
  </p:sorterViewPr>
  <p:notesViewPr>
    <p:cSldViewPr snapToObjects="1">
      <p:cViewPr varScale="1">
        <p:scale>
          <a:sx n="107" d="100"/>
          <a:sy n="107" d="100"/>
        </p:scale>
        <p:origin x="3648" y="184"/>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7.xml"/><Relationship Id="rId21" Type="http://schemas.openxmlformats.org/officeDocument/2006/relationships/slide" Target="slides/slide12.xml"/><Relationship Id="rId42" Type="http://schemas.openxmlformats.org/officeDocument/2006/relationships/slide" Target="slides/slide33.xml"/><Relationship Id="rId47" Type="http://schemas.openxmlformats.org/officeDocument/2006/relationships/slide" Target="slides/slide38.xml"/><Relationship Id="rId63" Type="http://schemas.openxmlformats.org/officeDocument/2006/relationships/slide" Target="slides/slide54.xml"/><Relationship Id="rId68" Type="http://schemas.openxmlformats.org/officeDocument/2006/relationships/slide" Target="slides/slide59.xml"/><Relationship Id="rId84" Type="http://schemas.openxmlformats.org/officeDocument/2006/relationships/slide" Target="slides/slide75.xml"/><Relationship Id="rId89" Type="http://schemas.openxmlformats.org/officeDocument/2006/relationships/viewProps" Target="viewProps.xml"/><Relationship Id="rId16" Type="http://schemas.openxmlformats.org/officeDocument/2006/relationships/slide" Target="slides/slide7.xml"/><Relationship Id="rId11" Type="http://schemas.openxmlformats.org/officeDocument/2006/relationships/slide" Target="slides/slide2.xml"/><Relationship Id="rId32" Type="http://schemas.openxmlformats.org/officeDocument/2006/relationships/slide" Target="slides/slide23.xml"/><Relationship Id="rId37" Type="http://schemas.openxmlformats.org/officeDocument/2006/relationships/slide" Target="slides/slide28.xml"/><Relationship Id="rId53" Type="http://schemas.openxmlformats.org/officeDocument/2006/relationships/slide" Target="slides/slide44.xml"/><Relationship Id="rId58" Type="http://schemas.openxmlformats.org/officeDocument/2006/relationships/slide" Target="slides/slide49.xml"/><Relationship Id="rId74" Type="http://schemas.openxmlformats.org/officeDocument/2006/relationships/slide" Target="slides/slide65.xml"/><Relationship Id="rId79" Type="http://schemas.openxmlformats.org/officeDocument/2006/relationships/slide" Target="slides/slide70.xml"/><Relationship Id="rId5" Type="http://schemas.openxmlformats.org/officeDocument/2006/relationships/slideMaster" Target="slideMasters/slideMaster2.xml"/><Relationship Id="rId90" Type="http://schemas.openxmlformats.org/officeDocument/2006/relationships/theme" Target="theme/theme1.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slide" Target="slides/slide34.xml"/><Relationship Id="rId48" Type="http://schemas.openxmlformats.org/officeDocument/2006/relationships/slide" Target="slides/slide39.xml"/><Relationship Id="rId56" Type="http://schemas.openxmlformats.org/officeDocument/2006/relationships/slide" Target="slides/slide47.xml"/><Relationship Id="rId64" Type="http://schemas.openxmlformats.org/officeDocument/2006/relationships/slide" Target="slides/slide55.xml"/><Relationship Id="rId69" Type="http://schemas.openxmlformats.org/officeDocument/2006/relationships/slide" Target="slides/slide60.xml"/><Relationship Id="rId77" Type="http://schemas.openxmlformats.org/officeDocument/2006/relationships/slide" Target="slides/slide68.xml"/><Relationship Id="rId8" Type="http://schemas.openxmlformats.org/officeDocument/2006/relationships/slideMaster" Target="slideMasters/slideMaster5.xml"/><Relationship Id="rId51" Type="http://schemas.openxmlformats.org/officeDocument/2006/relationships/slide" Target="slides/slide42.xml"/><Relationship Id="rId72" Type="http://schemas.openxmlformats.org/officeDocument/2006/relationships/slide" Target="slides/slide63.xml"/><Relationship Id="rId80" Type="http://schemas.openxmlformats.org/officeDocument/2006/relationships/slide" Target="slides/slide71.xml"/><Relationship Id="rId85" Type="http://schemas.openxmlformats.org/officeDocument/2006/relationships/slide" Target="slides/slide76.xml"/><Relationship Id="rId3" Type="http://schemas.openxmlformats.org/officeDocument/2006/relationships/customXml" Target="../customXml/item3.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slide" Target="slides/slide37.xml"/><Relationship Id="rId59" Type="http://schemas.openxmlformats.org/officeDocument/2006/relationships/slide" Target="slides/slide50.xml"/><Relationship Id="rId67" Type="http://schemas.openxmlformats.org/officeDocument/2006/relationships/slide" Target="slides/slide58.xml"/><Relationship Id="rId20" Type="http://schemas.openxmlformats.org/officeDocument/2006/relationships/slide" Target="slides/slide11.xml"/><Relationship Id="rId41" Type="http://schemas.openxmlformats.org/officeDocument/2006/relationships/slide" Target="slides/slide32.xml"/><Relationship Id="rId54" Type="http://schemas.openxmlformats.org/officeDocument/2006/relationships/slide" Target="slides/slide45.xml"/><Relationship Id="rId62" Type="http://schemas.openxmlformats.org/officeDocument/2006/relationships/slide" Target="slides/slide53.xml"/><Relationship Id="rId70" Type="http://schemas.openxmlformats.org/officeDocument/2006/relationships/slide" Target="slides/slide61.xml"/><Relationship Id="rId75" Type="http://schemas.openxmlformats.org/officeDocument/2006/relationships/slide" Target="slides/slide66.xml"/><Relationship Id="rId83" Type="http://schemas.openxmlformats.org/officeDocument/2006/relationships/slide" Target="slides/slide74.xml"/><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slide" Target="slides/slide40.xml"/><Relationship Id="rId57" Type="http://schemas.openxmlformats.org/officeDocument/2006/relationships/slide" Target="slides/slide48.xml"/><Relationship Id="rId10" Type="http://schemas.openxmlformats.org/officeDocument/2006/relationships/slide" Target="slides/slide1.xml"/><Relationship Id="rId31" Type="http://schemas.openxmlformats.org/officeDocument/2006/relationships/slide" Target="slides/slide22.xml"/><Relationship Id="rId44" Type="http://schemas.openxmlformats.org/officeDocument/2006/relationships/slide" Target="slides/slide35.xml"/><Relationship Id="rId52" Type="http://schemas.openxmlformats.org/officeDocument/2006/relationships/slide" Target="slides/slide43.xml"/><Relationship Id="rId60" Type="http://schemas.openxmlformats.org/officeDocument/2006/relationships/slide" Target="slides/slide51.xml"/><Relationship Id="rId65" Type="http://schemas.openxmlformats.org/officeDocument/2006/relationships/slide" Target="slides/slide56.xml"/><Relationship Id="rId73" Type="http://schemas.openxmlformats.org/officeDocument/2006/relationships/slide" Target="slides/slide64.xml"/><Relationship Id="rId78" Type="http://schemas.openxmlformats.org/officeDocument/2006/relationships/slide" Target="slides/slide69.xml"/><Relationship Id="rId81" Type="http://schemas.openxmlformats.org/officeDocument/2006/relationships/slide" Target="slides/slide72.xml"/><Relationship Id="rId86"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 Target="slides/slide4.xml"/><Relationship Id="rId18" Type="http://schemas.openxmlformats.org/officeDocument/2006/relationships/slide" Target="slides/slide9.xml"/><Relationship Id="rId39" Type="http://schemas.openxmlformats.org/officeDocument/2006/relationships/slide" Target="slides/slide30.xml"/><Relationship Id="rId34" Type="http://schemas.openxmlformats.org/officeDocument/2006/relationships/slide" Target="slides/slide25.xml"/><Relationship Id="rId50" Type="http://schemas.openxmlformats.org/officeDocument/2006/relationships/slide" Target="slides/slide41.xml"/><Relationship Id="rId55" Type="http://schemas.openxmlformats.org/officeDocument/2006/relationships/slide" Target="slides/slide46.xml"/><Relationship Id="rId76" Type="http://schemas.openxmlformats.org/officeDocument/2006/relationships/slide" Target="slides/slide67.xml"/><Relationship Id="rId7" Type="http://schemas.openxmlformats.org/officeDocument/2006/relationships/slideMaster" Target="slideMasters/slideMaster4.xml"/><Relationship Id="rId71" Type="http://schemas.openxmlformats.org/officeDocument/2006/relationships/slide" Target="slides/slide62.xml"/><Relationship Id="rId2" Type="http://schemas.openxmlformats.org/officeDocument/2006/relationships/customXml" Target="../customXml/item2.xml"/><Relationship Id="rId29" Type="http://schemas.openxmlformats.org/officeDocument/2006/relationships/slide" Target="slides/slide20.xml"/><Relationship Id="rId24" Type="http://schemas.openxmlformats.org/officeDocument/2006/relationships/slide" Target="slides/slide15.xml"/><Relationship Id="rId40" Type="http://schemas.openxmlformats.org/officeDocument/2006/relationships/slide" Target="slides/slide31.xml"/><Relationship Id="rId45" Type="http://schemas.openxmlformats.org/officeDocument/2006/relationships/slide" Target="slides/slide36.xml"/><Relationship Id="rId66" Type="http://schemas.openxmlformats.org/officeDocument/2006/relationships/slide" Target="slides/slide57.xml"/><Relationship Id="rId87" Type="http://schemas.openxmlformats.org/officeDocument/2006/relationships/handoutMaster" Target="handoutMasters/handoutMaster1.xml"/><Relationship Id="rId61" Type="http://schemas.openxmlformats.org/officeDocument/2006/relationships/slide" Target="slides/slide52.xml"/><Relationship Id="rId82" Type="http://schemas.openxmlformats.org/officeDocument/2006/relationships/slide" Target="slides/slide73.xml"/><Relationship Id="rId19" Type="http://schemas.openxmlformats.org/officeDocument/2006/relationships/slide" Target="slides/slide1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FAFB2AC-7E4F-8047-9193-854483C1A223}" type="datetimeFigureOut">
              <a:rPr lang="en-US" smtClean="0"/>
              <a:t>9/26/24</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F1CE209-2B77-6A4B-8F32-9DF4E1CE944B}" type="slidenum">
              <a:rPr lang="en-US" smtClean="0"/>
              <a:t>‹#›</a:t>
            </a:fld>
            <a:endParaRPr lang="en-US"/>
          </a:p>
        </p:txBody>
      </p:sp>
    </p:spTree>
    <p:extLst>
      <p:ext uri="{BB962C8B-B14F-4D97-AF65-F5344CB8AC3E}">
        <p14:creationId xmlns:p14="http://schemas.microsoft.com/office/powerpoint/2010/main" val="8162578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fld id="{A9567C9F-4D7F-5847-BD8F-556675060DA1}" type="datetimeFigureOut">
              <a:rPr lang="en-US" altLang="en-US"/>
              <a:pPr/>
              <a:t>9/26/24</a:t>
            </a:fld>
            <a:endParaRPr lang="en-US" alt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25D6415B-586E-2B45-B637-70E4CB56C153}"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defTabSz="457200" rtl="0" fontAlgn="base">
      <a:spcBef>
        <a:spcPct val="30000"/>
      </a:spcBef>
      <a:spcAft>
        <a:spcPct val="0"/>
      </a:spcAft>
      <a:defRPr sz="1200" kern="1200">
        <a:solidFill>
          <a:schemeClr val="tx1"/>
        </a:solidFill>
        <a:latin typeface="+mn-lt"/>
        <a:ea typeface="ＭＳ Ｐゴシック" charset="-128"/>
        <a:cs typeface="+mn-cs"/>
      </a:defRPr>
    </a:lvl1pPr>
    <a:lvl2pPr marL="457200" algn="l" defTabSz="457200" rtl="0" fontAlgn="base">
      <a:spcBef>
        <a:spcPct val="30000"/>
      </a:spcBef>
      <a:spcAft>
        <a:spcPct val="0"/>
      </a:spcAft>
      <a:defRPr sz="1200" kern="1200">
        <a:solidFill>
          <a:schemeClr val="tx1"/>
        </a:solidFill>
        <a:latin typeface="+mn-lt"/>
        <a:ea typeface="ＭＳ Ｐゴシック" charset="-128"/>
        <a:cs typeface="+mn-cs"/>
      </a:defRPr>
    </a:lvl2pPr>
    <a:lvl3pPr marL="914400" algn="l" defTabSz="457200" rtl="0" fontAlgn="base">
      <a:spcBef>
        <a:spcPct val="30000"/>
      </a:spcBef>
      <a:spcAft>
        <a:spcPct val="0"/>
      </a:spcAft>
      <a:defRPr sz="1200" kern="1200">
        <a:solidFill>
          <a:schemeClr val="tx1"/>
        </a:solidFill>
        <a:latin typeface="+mn-lt"/>
        <a:ea typeface="ＭＳ Ｐゴシック" charset="-128"/>
        <a:cs typeface="+mn-cs"/>
      </a:defRPr>
    </a:lvl3pPr>
    <a:lvl4pPr marL="1371600" algn="l" defTabSz="457200" rtl="0" fontAlgn="base">
      <a:spcBef>
        <a:spcPct val="30000"/>
      </a:spcBef>
      <a:spcAft>
        <a:spcPct val="0"/>
      </a:spcAft>
      <a:defRPr sz="1200" kern="1200">
        <a:solidFill>
          <a:schemeClr val="tx1"/>
        </a:solidFill>
        <a:latin typeface="+mn-lt"/>
        <a:ea typeface="ＭＳ Ｐゴシック" charset="-128"/>
        <a:cs typeface="+mn-cs"/>
      </a:defRPr>
    </a:lvl4pPr>
    <a:lvl5pPr marL="1828800" algn="l" defTabSz="457200" rtl="0" fontAlgn="base">
      <a:spcBef>
        <a:spcPct val="30000"/>
      </a:spcBef>
      <a:spcAft>
        <a:spcPct val="0"/>
      </a:spcAft>
      <a:defRPr sz="1200" kern="1200">
        <a:solidFill>
          <a:schemeClr val="tx1"/>
        </a:solidFill>
        <a:latin typeface="+mn-lt"/>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504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504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CFD365BF-ADBE-9B41-ABF1-832DDE2B814C}" type="slidenum">
              <a:rPr lang="en-US" altLang="en-US"/>
              <a:pPr/>
              <a:t>1</a:t>
            </a:fld>
            <a:endParaRPr lang="en-US" altLang="en-US"/>
          </a:p>
        </p:txBody>
      </p:sp>
    </p:spTree>
    <p:extLst>
      <p:ext uri="{BB962C8B-B14F-4D97-AF65-F5344CB8AC3E}">
        <p14:creationId xmlns:p14="http://schemas.microsoft.com/office/powerpoint/2010/main" val="7867148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42D252-E4B2-54F7-104C-72D0439A93BF}"/>
            </a:ext>
          </a:extLst>
        </p:cNvPr>
        <p:cNvGrpSpPr/>
        <p:nvPr/>
      </p:nvGrpSpPr>
      <p:grpSpPr>
        <a:xfrm>
          <a:off x="0" y="0"/>
          <a:ext cx="0" cy="0"/>
          <a:chOff x="0" y="0"/>
          <a:chExt cx="0" cy="0"/>
        </a:xfrm>
      </p:grpSpPr>
      <p:sp>
        <p:nvSpPr>
          <p:cNvPr id="219137" name="Slide Image Placeholder 1">
            <a:extLst>
              <a:ext uri="{FF2B5EF4-FFF2-40B4-BE49-F238E27FC236}">
                <a16:creationId xmlns:a16="http://schemas.microsoft.com/office/drawing/2014/main" id="{86DC297C-399E-65FF-BBAF-36F0A595186C}"/>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a:extLst>
              <a:ext uri="{FF2B5EF4-FFF2-40B4-BE49-F238E27FC236}">
                <a16:creationId xmlns:a16="http://schemas.microsoft.com/office/drawing/2014/main" id="{8E5A5A34-54D6-532B-5281-EB63C746B1BE}"/>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a:extLst>
              <a:ext uri="{FF2B5EF4-FFF2-40B4-BE49-F238E27FC236}">
                <a16:creationId xmlns:a16="http://schemas.microsoft.com/office/drawing/2014/main" id="{719EE5CC-A5C5-4012-5CCA-A04C3B1E892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20</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5377498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C6591C42-4AD5-4528-9EC3-61D5E9BDFCDD}"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25</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02402" name="Rectangle 2"/>
          <p:cNvSpPr>
            <a:spLocks noGrp="1" noRot="1" noChangeAspect="1" noChangeArrowheads="1" noTextEdit="1"/>
          </p:cNvSpPr>
          <p:nvPr>
            <p:ph type="sldImg"/>
          </p:nvPr>
        </p:nvSpPr>
        <p:spPr>
          <a:xfrm>
            <a:off x="417513" y="703263"/>
            <a:ext cx="6162675" cy="3467100"/>
          </a:xfrm>
          <a:ln/>
        </p:spPr>
      </p:sp>
      <p:sp>
        <p:nvSpPr>
          <p:cNvPr id="102403"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9245023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E9DCB16A-F829-4527-A43B-C46817CDE356}"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26</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03426" name="Rectangle 2"/>
          <p:cNvSpPr>
            <a:spLocks noGrp="1" noRot="1" noChangeAspect="1" noChangeArrowheads="1" noTextEdit="1"/>
          </p:cNvSpPr>
          <p:nvPr>
            <p:ph type="sldImg"/>
          </p:nvPr>
        </p:nvSpPr>
        <p:spPr>
          <a:xfrm>
            <a:off x="1187450" y="703263"/>
            <a:ext cx="4622800" cy="3467100"/>
          </a:xfrm>
          <a:ln/>
        </p:spPr>
      </p:sp>
      <p:sp>
        <p:nvSpPr>
          <p:cNvPr id="103427"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9078419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6A5441-3FA3-390D-E19B-A91BC3C373FB}"/>
            </a:ext>
          </a:extLst>
        </p:cNvPr>
        <p:cNvGrpSpPr/>
        <p:nvPr/>
      </p:nvGrpSpPr>
      <p:grpSpPr>
        <a:xfrm>
          <a:off x="0" y="0"/>
          <a:ext cx="0" cy="0"/>
          <a:chOff x="0" y="0"/>
          <a:chExt cx="0" cy="0"/>
        </a:xfrm>
      </p:grpSpPr>
      <p:sp>
        <p:nvSpPr>
          <p:cNvPr id="219137" name="Slide Image Placeholder 1">
            <a:extLst>
              <a:ext uri="{FF2B5EF4-FFF2-40B4-BE49-F238E27FC236}">
                <a16:creationId xmlns:a16="http://schemas.microsoft.com/office/drawing/2014/main" id="{B684D1D1-03F8-8389-F07D-83D9C3214DB6}"/>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a:extLst>
              <a:ext uri="{FF2B5EF4-FFF2-40B4-BE49-F238E27FC236}">
                <a16:creationId xmlns:a16="http://schemas.microsoft.com/office/drawing/2014/main" id="{4D3D4773-1074-043F-4428-A77F935D7C91}"/>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a:extLst>
              <a:ext uri="{FF2B5EF4-FFF2-40B4-BE49-F238E27FC236}">
                <a16:creationId xmlns:a16="http://schemas.microsoft.com/office/drawing/2014/main" id="{0472A918-D3C3-BC07-74FF-78D7969F4821}"/>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27</a:t>
            </a:fld>
            <a:endParaRPr lang="en-US" altLang="en-US"/>
          </a:p>
        </p:txBody>
      </p:sp>
    </p:spTree>
    <p:extLst>
      <p:ext uri="{BB962C8B-B14F-4D97-AF65-F5344CB8AC3E}">
        <p14:creationId xmlns:p14="http://schemas.microsoft.com/office/powerpoint/2010/main" val="40348173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835BF1-4F93-B709-2DD1-045D17314C8C}"/>
            </a:ext>
          </a:extLst>
        </p:cNvPr>
        <p:cNvGrpSpPr/>
        <p:nvPr/>
      </p:nvGrpSpPr>
      <p:grpSpPr>
        <a:xfrm>
          <a:off x="0" y="0"/>
          <a:ext cx="0" cy="0"/>
          <a:chOff x="0" y="0"/>
          <a:chExt cx="0" cy="0"/>
        </a:xfrm>
      </p:grpSpPr>
      <p:sp>
        <p:nvSpPr>
          <p:cNvPr id="219137" name="Slide Image Placeholder 1">
            <a:extLst>
              <a:ext uri="{FF2B5EF4-FFF2-40B4-BE49-F238E27FC236}">
                <a16:creationId xmlns:a16="http://schemas.microsoft.com/office/drawing/2014/main" id="{CA5663C7-A5DE-F5B6-56DA-6893EF3C49F6}"/>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a:extLst>
              <a:ext uri="{FF2B5EF4-FFF2-40B4-BE49-F238E27FC236}">
                <a16:creationId xmlns:a16="http://schemas.microsoft.com/office/drawing/2014/main" id="{B4F927F4-0875-FA28-E64C-702FA67C6768}"/>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a:extLst>
              <a:ext uri="{FF2B5EF4-FFF2-40B4-BE49-F238E27FC236}">
                <a16:creationId xmlns:a16="http://schemas.microsoft.com/office/drawing/2014/main" id="{8FA91775-52D8-B3BB-2F1C-246F5A27C95C}"/>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28</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8439287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4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6A527C20-D984-443D-9364-8D80E7D14902}"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29</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04450" name="Rectangle 2"/>
          <p:cNvSpPr>
            <a:spLocks noGrp="1" noRot="1" noChangeAspect="1" noChangeArrowheads="1" noTextEdit="1"/>
          </p:cNvSpPr>
          <p:nvPr>
            <p:ph type="sldImg"/>
          </p:nvPr>
        </p:nvSpPr>
        <p:spPr>
          <a:xfrm>
            <a:off x="417513" y="703263"/>
            <a:ext cx="6162675" cy="3467100"/>
          </a:xfrm>
          <a:ln/>
        </p:spPr>
      </p:sp>
      <p:sp>
        <p:nvSpPr>
          <p:cNvPr id="104451"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5294352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E8E38463-D7D2-48E0-9845-AEDC12745945}"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30</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06498" name="Rectangle 2"/>
          <p:cNvSpPr>
            <a:spLocks noGrp="1" noRot="1" noChangeAspect="1" noChangeArrowheads="1" noTextEdit="1"/>
          </p:cNvSpPr>
          <p:nvPr>
            <p:ph type="sldImg"/>
          </p:nvPr>
        </p:nvSpPr>
        <p:spPr>
          <a:xfrm>
            <a:off x="417513" y="703263"/>
            <a:ext cx="6162675" cy="3467100"/>
          </a:xfrm>
          <a:ln/>
        </p:spPr>
      </p:sp>
      <p:sp>
        <p:nvSpPr>
          <p:cNvPr id="106499"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42840475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643D6E09-C3BD-4C9F-8640-BDE33C2397BD}"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32</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05474" name="Rectangle 2"/>
          <p:cNvSpPr>
            <a:spLocks noGrp="1" noRot="1" noChangeAspect="1" noChangeArrowheads="1" noTextEdit="1"/>
          </p:cNvSpPr>
          <p:nvPr>
            <p:ph type="sldImg"/>
          </p:nvPr>
        </p:nvSpPr>
        <p:spPr>
          <a:xfrm>
            <a:off x="417513" y="703263"/>
            <a:ext cx="6162675" cy="3467100"/>
          </a:xfrm>
          <a:ln/>
        </p:spPr>
      </p:sp>
      <p:sp>
        <p:nvSpPr>
          <p:cNvPr id="105475"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2391520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6E36DD89-DA79-48DA-B783-0C850F9C3712}"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33</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07522" name="Rectangle 2"/>
          <p:cNvSpPr>
            <a:spLocks noGrp="1" noRot="1" noChangeAspect="1" noChangeArrowheads="1" noTextEdit="1"/>
          </p:cNvSpPr>
          <p:nvPr>
            <p:ph type="sldImg"/>
          </p:nvPr>
        </p:nvSpPr>
        <p:spPr>
          <a:ln/>
        </p:spPr>
      </p:sp>
      <p:sp>
        <p:nvSpPr>
          <p:cNvPr id="10752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3226577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179FF149-63CC-4DDD-8621-E03FD326541C}"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34</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08546" name="Rectangle 2"/>
          <p:cNvSpPr>
            <a:spLocks noGrp="1" noRot="1" noChangeAspect="1" noChangeArrowheads="1" noTextEdit="1"/>
          </p:cNvSpPr>
          <p:nvPr>
            <p:ph type="sldImg"/>
          </p:nvPr>
        </p:nvSpPr>
        <p:spPr>
          <a:xfrm>
            <a:off x="417513" y="703263"/>
            <a:ext cx="6162675" cy="3467100"/>
          </a:xfrm>
          <a:ln/>
        </p:spPr>
      </p:sp>
      <p:sp>
        <p:nvSpPr>
          <p:cNvPr id="108547"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6562616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BBA0D0-9128-7883-CD60-042A5989B6D9}"/>
            </a:ext>
          </a:extLst>
        </p:cNvPr>
        <p:cNvGrpSpPr/>
        <p:nvPr/>
      </p:nvGrpSpPr>
      <p:grpSpPr>
        <a:xfrm>
          <a:off x="0" y="0"/>
          <a:ext cx="0" cy="0"/>
          <a:chOff x="0" y="0"/>
          <a:chExt cx="0" cy="0"/>
        </a:xfrm>
      </p:grpSpPr>
      <p:sp>
        <p:nvSpPr>
          <p:cNvPr id="215041" name="Slide Image Placeholder 1">
            <a:extLst>
              <a:ext uri="{FF2B5EF4-FFF2-40B4-BE49-F238E27FC236}">
                <a16:creationId xmlns:a16="http://schemas.microsoft.com/office/drawing/2014/main" id="{4864C3CA-CD49-9CEA-4798-557CF4AE2114}"/>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5042" name="Notes Placeholder 2">
            <a:extLst>
              <a:ext uri="{FF2B5EF4-FFF2-40B4-BE49-F238E27FC236}">
                <a16:creationId xmlns:a16="http://schemas.microsoft.com/office/drawing/2014/main" id="{BB99390E-57C0-5A06-6294-758A362F01B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5043" name="Slide Number Placeholder 3">
            <a:extLst>
              <a:ext uri="{FF2B5EF4-FFF2-40B4-BE49-F238E27FC236}">
                <a16:creationId xmlns:a16="http://schemas.microsoft.com/office/drawing/2014/main" id="{87D0CA52-111D-5A41-CB54-CA4FCA38AF8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CFD365BF-ADBE-9B41-ABF1-832DDE2B814C}" type="slidenum">
              <a:rPr lang="en-US" altLang="en-US"/>
              <a:pPr/>
              <a:t>2</a:t>
            </a:fld>
            <a:endParaRPr lang="en-US" altLang="en-US"/>
          </a:p>
        </p:txBody>
      </p:sp>
    </p:spTree>
    <p:extLst>
      <p:ext uri="{BB962C8B-B14F-4D97-AF65-F5344CB8AC3E}">
        <p14:creationId xmlns:p14="http://schemas.microsoft.com/office/powerpoint/2010/main" val="111778918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5D1E86-7A10-812A-BDD2-908234497C4F}"/>
            </a:ext>
          </a:extLst>
        </p:cNvPr>
        <p:cNvGrpSpPr/>
        <p:nvPr/>
      </p:nvGrpSpPr>
      <p:grpSpPr>
        <a:xfrm>
          <a:off x="0" y="0"/>
          <a:ext cx="0" cy="0"/>
          <a:chOff x="0" y="0"/>
          <a:chExt cx="0" cy="0"/>
        </a:xfrm>
      </p:grpSpPr>
      <p:sp>
        <p:nvSpPr>
          <p:cNvPr id="219137" name="Slide Image Placeholder 1">
            <a:extLst>
              <a:ext uri="{FF2B5EF4-FFF2-40B4-BE49-F238E27FC236}">
                <a16:creationId xmlns:a16="http://schemas.microsoft.com/office/drawing/2014/main" id="{B74D9866-E616-45A2-A83D-73B4FD843982}"/>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a:extLst>
              <a:ext uri="{FF2B5EF4-FFF2-40B4-BE49-F238E27FC236}">
                <a16:creationId xmlns:a16="http://schemas.microsoft.com/office/drawing/2014/main" id="{7EE61118-0DD8-D424-69D5-08AF4C38DBA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a:extLst>
              <a:ext uri="{FF2B5EF4-FFF2-40B4-BE49-F238E27FC236}">
                <a16:creationId xmlns:a16="http://schemas.microsoft.com/office/drawing/2014/main" id="{F9B2063E-01F0-8445-B87C-19C21974AAC0}"/>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35</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41733504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37931725" indent="-37474525" defTabSz="93027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C85DDB2F-C4B9-42E9-A66C-BCA14058EE6E}"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37</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24579" name="Rectangle 2"/>
          <p:cNvSpPr>
            <a:spLocks noGrp="1" noRot="1" noChangeAspect="1" noChangeArrowheads="1" noTextEdit="1"/>
          </p:cNvSpPr>
          <p:nvPr>
            <p:ph type="sldImg"/>
          </p:nvPr>
        </p:nvSpPr>
        <p:spPr>
          <a:xfrm>
            <a:off x="1187450" y="703263"/>
            <a:ext cx="4622800" cy="3467100"/>
          </a:xfrm>
          <a:ln/>
        </p:spPr>
      </p:sp>
      <p:sp>
        <p:nvSpPr>
          <p:cNvPr id="24580" name="Rectangle 3"/>
          <p:cNvSpPr>
            <a:spLocks noGrp="1" noChangeArrowheads="1"/>
          </p:cNvSpPr>
          <p:nvPr>
            <p:ph type="body" idx="1"/>
          </p:nvPr>
        </p:nvSpPr>
        <p:spPr>
          <a:xfrm>
            <a:off x="931864" y="4410076"/>
            <a:ext cx="513397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37931725" indent="-37474525" defTabSz="93027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C85DDB2F-C4B9-42E9-A66C-BCA14058EE6E}"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38</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24579" name="Rectangle 2"/>
          <p:cNvSpPr>
            <a:spLocks noGrp="1" noRot="1" noChangeAspect="1" noChangeArrowheads="1" noTextEdit="1"/>
          </p:cNvSpPr>
          <p:nvPr>
            <p:ph type="sldImg"/>
          </p:nvPr>
        </p:nvSpPr>
        <p:spPr>
          <a:xfrm>
            <a:off x="1187450" y="703263"/>
            <a:ext cx="4622800" cy="3467100"/>
          </a:xfrm>
          <a:ln/>
        </p:spPr>
      </p:sp>
      <p:sp>
        <p:nvSpPr>
          <p:cNvPr id="24580" name="Rectangle 3"/>
          <p:cNvSpPr>
            <a:spLocks noGrp="1" noChangeArrowheads="1"/>
          </p:cNvSpPr>
          <p:nvPr>
            <p:ph type="body" idx="1"/>
          </p:nvPr>
        </p:nvSpPr>
        <p:spPr>
          <a:xfrm>
            <a:off x="931864" y="4410076"/>
            <a:ext cx="513397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37931725" indent="-37474525" defTabSz="93027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C85DDB2F-C4B9-42E9-A66C-BCA14058EE6E}"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39</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24579" name="Rectangle 2"/>
          <p:cNvSpPr>
            <a:spLocks noGrp="1" noRot="1" noChangeAspect="1" noChangeArrowheads="1" noTextEdit="1"/>
          </p:cNvSpPr>
          <p:nvPr>
            <p:ph type="sldImg"/>
          </p:nvPr>
        </p:nvSpPr>
        <p:spPr>
          <a:xfrm>
            <a:off x="1187450" y="703263"/>
            <a:ext cx="4622800" cy="3467100"/>
          </a:xfrm>
          <a:ln/>
        </p:spPr>
      </p:sp>
      <p:sp>
        <p:nvSpPr>
          <p:cNvPr id="24580" name="Rectangle 3"/>
          <p:cNvSpPr>
            <a:spLocks noGrp="1" noChangeArrowheads="1"/>
          </p:cNvSpPr>
          <p:nvPr>
            <p:ph type="body" idx="1"/>
          </p:nvPr>
        </p:nvSpPr>
        <p:spPr>
          <a:xfrm>
            <a:off x="931864" y="4410076"/>
            <a:ext cx="513397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37931725" indent="-37474525" defTabSz="93027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C85DDB2F-C4B9-42E9-A66C-BCA14058EE6E}"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40</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24579" name="Rectangle 2"/>
          <p:cNvSpPr>
            <a:spLocks noGrp="1" noRot="1" noChangeAspect="1" noChangeArrowheads="1" noTextEdit="1"/>
          </p:cNvSpPr>
          <p:nvPr>
            <p:ph type="sldImg"/>
          </p:nvPr>
        </p:nvSpPr>
        <p:spPr>
          <a:xfrm>
            <a:off x="1187450" y="703263"/>
            <a:ext cx="4622800" cy="3467100"/>
          </a:xfrm>
          <a:ln/>
        </p:spPr>
      </p:sp>
      <p:sp>
        <p:nvSpPr>
          <p:cNvPr id="24580" name="Rectangle 3"/>
          <p:cNvSpPr>
            <a:spLocks noGrp="1" noChangeArrowheads="1"/>
          </p:cNvSpPr>
          <p:nvPr>
            <p:ph type="body" idx="1"/>
          </p:nvPr>
        </p:nvSpPr>
        <p:spPr>
          <a:xfrm>
            <a:off x="931864" y="4410076"/>
            <a:ext cx="513397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37931725" indent="-37474525" defTabSz="93027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C85DDB2F-C4B9-42E9-A66C-BCA14058EE6E}"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41</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24579" name="Rectangle 2"/>
          <p:cNvSpPr>
            <a:spLocks noGrp="1" noRot="1" noChangeAspect="1" noChangeArrowheads="1" noTextEdit="1"/>
          </p:cNvSpPr>
          <p:nvPr>
            <p:ph type="sldImg"/>
          </p:nvPr>
        </p:nvSpPr>
        <p:spPr>
          <a:xfrm>
            <a:off x="1187450" y="703263"/>
            <a:ext cx="4622800" cy="3467100"/>
          </a:xfrm>
          <a:ln/>
        </p:spPr>
      </p:sp>
      <p:sp>
        <p:nvSpPr>
          <p:cNvPr id="24580" name="Rectangle 3"/>
          <p:cNvSpPr>
            <a:spLocks noGrp="1" noChangeArrowheads="1"/>
          </p:cNvSpPr>
          <p:nvPr>
            <p:ph type="body" idx="1"/>
          </p:nvPr>
        </p:nvSpPr>
        <p:spPr>
          <a:xfrm>
            <a:off x="931864" y="4410076"/>
            <a:ext cx="513397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37931725" indent="-37474525" defTabSz="93027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4EE474B3-6199-4C51-85D8-10EAF40AA925}"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42</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32771" name="Rectangle 2"/>
          <p:cNvSpPr>
            <a:spLocks noGrp="1" noRot="1" noChangeAspect="1" noChangeArrowheads="1" noTextEdit="1"/>
          </p:cNvSpPr>
          <p:nvPr>
            <p:ph type="sldImg"/>
          </p:nvPr>
        </p:nvSpPr>
        <p:spPr>
          <a:xfrm>
            <a:off x="1187450" y="703263"/>
            <a:ext cx="4622800" cy="3467100"/>
          </a:xfrm>
          <a:ln/>
        </p:spPr>
      </p:sp>
      <p:sp>
        <p:nvSpPr>
          <p:cNvPr id="32772" name="Rectangle 3"/>
          <p:cNvSpPr>
            <a:spLocks noGrp="1" noChangeArrowheads="1"/>
          </p:cNvSpPr>
          <p:nvPr>
            <p:ph type="body" idx="1"/>
          </p:nvPr>
        </p:nvSpPr>
        <p:spPr>
          <a:xfrm>
            <a:off x="931864" y="4410076"/>
            <a:ext cx="513397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37931725" indent="-37474525" defTabSz="93027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C85DDB2F-C4B9-42E9-A66C-BCA14058EE6E}"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43</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24579" name="Rectangle 2"/>
          <p:cNvSpPr>
            <a:spLocks noGrp="1" noRot="1" noChangeAspect="1" noChangeArrowheads="1" noTextEdit="1"/>
          </p:cNvSpPr>
          <p:nvPr>
            <p:ph type="sldImg"/>
          </p:nvPr>
        </p:nvSpPr>
        <p:spPr>
          <a:xfrm>
            <a:off x="1187450" y="703263"/>
            <a:ext cx="4622800" cy="3467100"/>
          </a:xfrm>
          <a:ln/>
        </p:spPr>
      </p:sp>
      <p:sp>
        <p:nvSpPr>
          <p:cNvPr id="24580" name="Rectangle 3"/>
          <p:cNvSpPr>
            <a:spLocks noGrp="1" noChangeArrowheads="1"/>
          </p:cNvSpPr>
          <p:nvPr>
            <p:ph type="body" idx="1"/>
          </p:nvPr>
        </p:nvSpPr>
        <p:spPr>
          <a:xfrm>
            <a:off x="931864" y="4410076"/>
            <a:ext cx="513397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37931725" indent="-37474525" defTabSz="93027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C85DDB2F-C4B9-42E9-A66C-BCA14058EE6E}"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44</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24579" name="Rectangle 2"/>
          <p:cNvSpPr>
            <a:spLocks noGrp="1" noRot="1" noChangeAspect="1" noChangeArrowheads="1" noTextEdit="1"/>
          </p:cNvSpPr>
          <p:nvPr>
            <p:ph type="sldImg"/>
          </p:nvPr>
        </p:nvSpPr>
        <p:spPr>
          <a:xfrm>
            <a:off x="1187450" y="703263"/>
            <a:ext cx="4622800" cy="3467100"/>
          </a:xfrm>
          <a:ln/>
        </p:spPr>
      </p:sp>
      <p:sp>
        <p:nvSpPr>
          <p:cNvPr id="24580" name="Rectangle 3"/>
          <p:cNvSpPr>
            <a:spLocks noGrp="1" noChangeArrowheads="1"/>
          </p:cNvSpPr>
          <p:nvPr>
            <p:ph type="body" idx="1"/>
          </p:nvPr>
        </p:nvSpPr>
        <p:spPr>
          <a:xfrm>
            <a:off x="931864" y="4410076"/>
            <a:ext cx="513397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37931725" indent="-37474525" defTabSz="93027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C85DDB2F-C4B9-42E9-A66C-BCA14058EE6E}"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45</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24579" name="Rectangle 2"/>
          <p:cNvSpPr>
            <a:spLocks noGrp="1" noRot="1" noChangeAspect="1" noChangeArrowheads="1" noTextEdit="1"/>
          </p:cNvSpPr>
          <p:nvPr>
            <p:ph type="sldImg"/>
          </p:nvPr>
        </p:nvSpPr>
        <p:spPr>
          <a:xfrm>
            <a:off x="1187450" y="703263"/>
            <a:ext cx="4622800" cy="3467100"/>
          </a:xfrm>
          <a:ln/>
        </p:spPr>
      </p:sp>
      <p:sp>
        <p:nvSpPr>
          <p:cNvPr id="24580" name="Rectangle 3"/>
          <p:cNvSpPr>
            <a:spLocks noGrp="1" noChangeArrowheads="1"/>
          </p:cNvSpPr>
          <p:nvPr>
            <p:ph type="body" idx="1"/>
          </p:nvPr>
        </p:nvSpPr>
        <p:spPr>
          <a:xfrm>
            <a:off x="931864" y="4410076"/>
            <a:ext cx="513397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3</a:t>
            </a:fld>
            <a:endParaRPr lang="en-US" altLang="en-US"/>
          </a:p>
        </p:txBody>
      </p:sp>
    </p:spTree>
    <p:extLst>
      <p:ext uri="{BB962C8B-B14F-4D97-AF65-F5344CB8AC3E}">
        <p14:creationId xmlns:p14="http://schemas.microsoft.com/office/powerpoint/2010/main" val="36586900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94E9D7-ADCB-F8BB-D949-8BAFA8D962BE}"/>
            </a:ext>
          </a:extLst>
        </p:cNvPr>
        <p:cNvGrpSpPr/>
        <p:nvPr/>
      </p:nvGrpSpPr>
      <p:grpSpPr>
        <a:xfrm>
          <a:off x="0" y="0"/>
          <a:ext cx="0" cy="0"/>
          <a:chOff x="0" y="0"/>
          <a:chExt cx="0" cy="0"/>
        </a:xfrm>
      </p:grpSpPr>
      <p:sp>
        <p:nvSpPr>
          <p:cNvPr id="219137" name="Slide Image Placeholder 1">
            <a:extLst>
              <a:ext uri="{FF2B5EF4-FFF2-40B4-BE49-F238E27FC236}">
                <a16:creationId xmlns:a16="http://schemas.microsoft.com/office/drawing/2014/main" id="{BF3E66BD-20D5-1972-A829-9B268BF7C4A1}"/>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a:extLst>
              <a:ext uri="{FF2B5EF4-FFF2-40B4-BE49-F238E27FC236}">
                <a16:creationId xmlns:a16="http://schemas.microsoft.com/office/drawing/2014/main" id="{645373D9-AC9D-F1D8-0102-683F3731578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a:extLst>
              <a:ext uri="{FF2B5EF4-FFF2-40B4-BE49-F238E27FC236}">
                <a16:creationId xmlns:a16="http://schemas.microsoft.com/office/drawing/2014/main" id="{7A620E66-6B95-80AE-4C13-29594606F6E4}"/>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46</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43550432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03DAAA-D8F6-9C31-5ECF-66DC137CAE76}"/>
            </a:ext>
          </a:extLst>
        </p:cNvPr>
        <p:cNvGrpSpPr/>
        <p:nvPr/>
      </p:nvGrpSpPr>
      <p:grpSpPr>
        <a:xfrm>
          <a:off x="0" y="0"/>
          <a:ext cx="0" cy="0"/>
          <a:chOff x="0" y="0"/>
          <a:chExt cx="0" cy="0"/>
        </a:xfrm>
      </p:grpSpPr>
      <p:sp>
        <p:nvSpPr>
          <p:cNvPr id="219137" name="Slide Image Placeholder 1">
            <a:extLst>
              <a:ext uri="{FF2B5EF4-FFF2-40B4-BE49-F238E27FC236}">
                <a16:creationId xmlns:a16="http://schemas.microsoft.com/office/drawing/2014/main" id="{7C01800F-D0D7-14AB-E096-D0F822854C9F}"/>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a:extLst>
              <a:ext uri="{FF2B5EF4-FFF2-40B4-BE49-F238E27FC236}">
                <a16:creationId xmlns:a16="http://schemas.microsoft.com/office/drawing/2014/main" id="{E62C1F28-418B-C2B1-5B79-28BCF8B916C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a:extLst>
              <a:ext uri="{FF2B5EF4-FFF2-40B4-BE49-F238E27FC236}">
                <a16:creationId xmlns:a16="http://schemas.microsoft.com/office/drawing/2014/main" id="{EEEBBF0B-2AEE-93F3-7332-96BAABF51327}"/>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47</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19352718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D7AE236B-D748-4441-B842-77E0AEB2470B}" type="slidenum">
              <a:rPr kumimoji="0" lang="en-US" altLang="en-US" sz="1200" b="0" i="0" u="none" strike="noStrike" kern="1200" cap="none" spc="0" normalizeH="0" baseline="0" noProof="0">
                <a:ln>
                  <a:noFill/>
                </a:ln>
                <a:solidFill>
                  <a:prstClr val="black"/>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48</a:t>
            </a:fld>
            <a:endParaRPr kumimoji="0" lang="en-US" altLang="en-US" sz="1200" b="0" i="0" u="none" strike="noStrike" kern="1200" cap="none" spc="0" normalizeH="0" baseline="0" noProof="0" dirty="0">
              <a:ln>
                <a:noFill/>
              </a:ln>
              <a:solidFill>
                <a:prstClr val="black"/>
              </a:solidFill>
              <a:effectLst/>
              <a:uLnTx/>
              <a:uFillTx/>
              <a:latin typeface="Helvetica" panose="020B0604020202020204" pitchFamily="34" charset="0"/>
              <a:ea typeface="MS PGothic" panose="020B0600070205080204" pitchFamily="34" charset="-128"/>
              <a:cs typeface="+mn-cs"/>
            </a:endParaRPr>
          </a:p>
        </p:txBody>
      </p:sp>
      <p:sp>
        <p:nvSpPr>
          <p:cNvPr id="101378" name="Rectangle 2"/>
          <p:cNvSpPr>
            <a:spLocks noGrp="1" noRot="1" noChangeAspect="1" noChangeArrowheads="1" noTextEdit="1"/>
          </p:cNvSpPr>
          <p:nvPr>
            <p:ph type="sldImg"/>
          </p:nvPr>
        </p:nvSpPr>
        <p:spPr>
          <a:xfrm>
            <a:off x="417513" y="703263"/>
            <a:ext cx="6162675" cy="3467100"/>
          </a:xfrm>
          <a:ln/>
        </p:spPr>
      </p:sp>
      <p:sp>
        <p:nvSpPr>
          <p:cNvPr id="101379"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02234554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D7AE236B-D748-4441-B842-77E0AEB2470B}" type="slidenum">
              <a:rPr kumimoji="0" lang="en-US" altLang="en-US" sz="1200" b="0" i="0" u="none" strike="noStrike" kern="1200" cap="none" spc="0" normalizeH="0" baseline="0" noProof="0">
                <a:ln>
                  <a:noFill/>
                </a:ln>
                <a:solidFill>
                  <a:prstClr val="black"/>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49</a:t>
            </a:fld>
            <a:endParaRPr kumimoji="0" lang="en-US" altLang="en-US" sz="1200" b="0" i="0" u="none" strike="noStrike" kern="1200" cap="none" spc="0" normalizeH="0" baseline="0" noProof="0" dirty="0">
              <a:ln>
                <a:noFill/>
              </a:ln>
              <a:solidFill>
                <a:prstClr val="black"/>
              </a:solidFill>
              <a:effectLst/>
              <a:uLnTx/>
              <a:uFillTx/>
              <a:latin typeface="Helvetica" panose="020B0604020202020204" pitchFamily="34" charset="0"/>
              <a:ea typeface="MS PGothic" panose="020B0600070205080204" pitchFamily="34" charset="-128"/>
              <a:cs typeface="+mn-cs"/>
            </a:endParaRPr>
          </a:p>
        </p:txBody>
      </p:sp>
      <p:sp>
        <p:nvSpPr>
          <p:cNvPr id="101378" name="Rectangle 2"/>
          <p:cNvSpPr>
            <a:spLocks noGrp="1" noRot="1" noChangeAspect="1" noChangeArrowheads="1" noTextEdit="1"/>
          </p:cNvSpPr>
          <p:nvPr>
            <p:ph type="sldImg"/>
          </p:nvPr>
        </p:nvSpPr>
        <p:spPr>
          <a:xfrm>
            <a:off x="1187450" y="703263"/>
            <a:ext cx="4622800" cy="3467100"/>
          </a:xfrm>
          <a:ln/>
        </p:spPr>
      </p:sp>
      <p:sp>
        <p:nvSpPr>
          <p:cNvPr id="101379"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E6F390-B84A-63B4-A5E2-1473F5A0A72E}"/>
            </a:ext>
          </a:extLst>
        </p:cNvPr>
        <p:cNvGrpSpPr/>
        <p:nvPr/>
      </p:nvGrpSpPr>
      <p:grpSpPr>
        <a:xfrm>
          <a:off x="0" y="0"/>
          <a:ext cx="0" cy="0"/>
          <a:chOff x="0" y="0"/>
          <a:chExt cx="0" cy="0"/>
        </a:xfrm>
      </p:grpSpPr>
      <p:sp>
        <p:nvSpPr>
          <p:cNvPr id="219137" name="Slide Image Placeholder 1">
            <a:extLst>
              <a:ext uri="{FF2B5EF4-FFF2-40B4-BE49-F238E27FC236}">
                <a16:creationId xmlns:a16="http://schemas.microsoft.com/office/drawing/2014/main" id="{22C670B2-19BC-59F8-86CF-D80BA058E49D}"/>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a:extLst>
              <a:ext uri="{FF2B5EF4-FFF2-40B4-BE49-F238E27FC236}">
                <a16:creationId xmlns:a16="http://schemas.microsoft.com/office/drawing/2014/main" id="{B403A890-4A3C-BF6C-6C12-B8083379A4FA}"/>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a:extLst>
              <a:ext uri="{FF2B5EF4-FFF2-40B4-BE49-F238E27FC236}">
                <a16:creationId xmlns:a16="http://schemas.microsoft.com/office/drawing/2014/main" id="{7A764FF1-A715-11DD-32DC-38D8C5210D7B}"/>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50</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62790469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828FBD-979E-E866-0765-0995FF48A709}"/>
            </a:ext>
          </a:extLst>
        </p:cNvPr>
        <p:cNvGrpSpPr/>
        <p:nvPr/>
      </p:nvGrpSpPr>
      <p:grpSpPr>
        <a:xfrm>
          <a:off x="0" y="0"/>
          <a:ext cx="0" cy="0"/>
          <a:chOff x="0" y="0"/>
          <a:chExt cx="0" cy="0"/>
        </a:xfrm>
      </p:grpSpPr>
      <p:sp>
        <p:nvSpPr>
          <p:cNvPr id="110593" name="Rectangle 7">
            <a:extLst>
              <a:ext uri="{FF2B5EF4-FFF2-40B4-BE49-F238E27FC236}">
                <a16:creationId xmlns:a16="http://schemas.microsoft.com/office/drawing/2014/main" id="{503AE968-BA04-D9B5-BE94-0EDB1D97220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auto" latinLnBrk="0" hangingPunct="0">
              <a:lnSpc>
                <a:spcPct val="100000"/>
              </a:lnSpc>
              <a:spcBef>
                <a:spcPts val="0"/>
              </a:spcBef>
              <a:spcAft>
                <a:spcPts val="0"/>
              </a:spcAft>
              <a:buClrTx/>
              <a:buSzTx/>
              <a:buFontTx/>
              <a:buNone/>
              <a:tabLst/>
              <a:defRPr/>
            </a:pPr>
            <a:fld id="{8619AA53-6FBE-47B1-A5A9-D4F7E2EB9003}" type="slidenum">
              <a:rPr kumimoji="0" lang="en-US" altLang="en-US" sz="1200" b="0" i="0" u="none" strike="noStrike" kern="1200" cap="none" spc="0" normalizeH="0" baseline="0" noProof="0">
                <a:ln>
                  <a:noFill/>
                </a:ln>
                <a:solidFill>
                  <a:prstClr val="black"/>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auto" latinLnBrk="0" hangingPunct="0">
                <a:lnSpc>
                  <a:spcPct val="100000"/>
                </a:lnSpc>
                <a:spcBef>
                  <a:spcPts val="0"/>
                </a:spcBef>
                <a:spcAft>
                  <a:spcPts val="0"/>
                </a:spcAft>
                <a:buClrTx/>
                <a:buSzTx/>
                <a:buFontTx/>
                <a:buNone/>
                <a:tabLst/>
                <a:defRPr/>
              </a:pPr>
              <a:t>51</a:t>
            </a:fld>
            <a:endParaRPr kumimoji="0" lang="en-US" altLang="en-US" sz="1200" b="0" i="0" u="none" strike="noStrike" kern="1200" cap="none" spc="0" normalizeH="0" baseline="0" noProof="0" dirty="0">
              <a:ln>
                <a:noFill/>
              </a:ln>
              <a:solidFill>
                <a:prstClr val="black"/>
              </a:solidFill>
              <a:effectLst/>
              <a:uLnTx/>
              <a:uFillTx/>
              <a:latin typeface="Helvetica" panose="020B0604020202020204" pitchFamily="34" charset="0"/>
              <a:ea typeface="MS PGothic" panose="020B0600070205080204" pitchFamily="34" charset="-128"/>
              <a:cs typeface="+mn-cs"/>
            </a:endParaRPr>
          </a:p>
        </p:txBody>
      </p:sp>
      <p:sp>
        <p:nvSpPr>
          <p:cNvPr id="110594" name="Rectangle 2">
            <a:extLst>
              <a:ext uri="{FF2B5EF4-FFF2-40B4-BE49-F238E27FC236}">
                <a16:creationId xmlns:a16="http://schemas.microsoft.com/office/drawing/2014/main" id="{18EDEFC3-BC05-9F06-7FE8-C96AFD66BF8C}"/>
              </a:ext>
            </a:extLst>
          </p:cNvPr>
          <p:cNvSpPr>
            <a:spLocks noGrp="1" noRot="1" noChangeAspect="1" noChangeArrowheads="1" noTextEdit="1"/>
          </p:cNvSpPr>
          <p:nvPr>
            <p:ph type="sldImg"/>
          </p:nvPr>
        </p:nvSpPr>
        <p:spPr>
          <a:xfrm>
            <a:off x="417513" y="703263"/>
            <a:ext cx="6162675" cy="3467100"/>
          </a:xfrm>
          <a:ln/>
        </p:spPr>
      </p:sp>
      <p:sp>
        <p:nvSpPr>
          <p:cNvPr id="110595" name="Rectangle 3">
            <a:extLst>
              <a:ext uri="{FF2B5EF4-FFF2-40B4-BE49-F238E27FC236}">
                <a16:creationId xmlns:a16="http://schemas.microsoft.com/office/drawing/2014/main" id="{BCEEC655-ED3F-7755-FDD0-6EA7DB40FD42}"/>
              </a:ext>
            </a:extLst>
          </p:cNvPr>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40868018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0CF0D9-5D4F-405B-7570-F044E39541BC}"/>
            </a:ext>
          </a:extLst>
        </p:cNvPr>
        <p:cNvGrpSpPr/>
        <p:nvPr/>
      </p:nvGrpSpPr>
      <p:grpSpPr>
        <a:xfrm>
          <a:off x="0" y="0"/>
          <a:ext cx="0" cy="0"/>
          <a:chOff x="0" y="0"/>
          <a:chExt cx="0" cy="0"/>
        </a:xfrm>
      </p:grpSpPr>
      <p:sp>
        <p:nvSpPr>
          <p:cNvPr id="110593" name="Rectangle 7">
            <a:extLst>
              <a:ext uri="{FF2B5EF4-FFF2-40B4-BE49-F238E27FC236}">
                <a16:creationId xmlns:a16="http://schemas.microsoft.com/office/drawing/2014/main" id="{8CF0E4E3-23D7-80D6-BCED-A8D330090C7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auto" latinLnBrk="0" hangingPunct="0">
              <a:lnSpc>
                <a:spcPct val="100000"/>
              </a:lnSpc>
              <a:spcBef>
                <a:spcPts val="0"/>
              </a:spcBef>
              <a:spcAft>
                <a:spcPts val="0"/>
              </a:spcAft>
              <a:buClrTx/>
              <a:buSzTx/>
              <a:buFontTx/>
              <a:buNone/>
              <a:tabLst/>
              <a:defRPr/>
            </a:pPr>
            <a:fld id="{8619AA53-6FBE-47B1-A5A9-D4F7E2EB9003}" type="slidenum">
              <a:rPr kumimoji="0" lang="en-US" altLang="en-US" sz="1200" b="0" i="0" u="none" strike="noStrike" kern="1200" cap="none" spc="0" normalizeH="0" baseline="0" noProof="0">
                <a:ln>
                  <a:noFill/>
                </a:ln>
                <a:solidFill>
                  <a:prstClr val="black"/>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auto" latinLnBrk="0" hangingPunct="0">
                <a:lnSpc>
                  <a:spcPct val="100000"/>
                </a:lnSpc>
                <a:spcBef>
                  <a:spcPts val="0"/>
                </a:spcBef>
                <a:spcAft>
                  <a:spcPts val="0"/>
                </a:spcAft>
                <a:buClrTx/>
                <a:buSzTx/>
                <a:buFontTx/>
                <a:buNone/>
                <a:tabLst/>
                <a:defRPr/>
              </a:pPr>
              <a:t>55</a:t>
            </a:fld>
            <a:endParaRPr kumimoji="0" lang="en-US" altLang="en-US" sz="1200" b="0" i="0" u="none" strike="noStrike" kern="1200" cap="none" spc="0" normalizeH="0" baseline="0" noProof="0" dirty="0">
              <a:ln>
                <a:noFill/>
              </a:ln>
              <a:solidFill>
                <a:prstClr val="black"/>
              </a:solidFill>
              <a:effectLst/>
              <a:uLnTx/>
              <a:uFillTx/>
              <a:latin typeface="Helvetica" panose="020B0604020202020204" pitchFamily="34" charset="0"/>
              <a:ea typeface="MS PGothic" panose="020B0600070205080204" pitchFamily="34" charset="-128"/>
              <a:cs typeface="+mn-cs"/>
            </a:endParaRPr>
          </a:p>
        </p:txBody>
      </p:sp>
      <p:sp>
        <p:nvSpPr>
          <p:cNvPr id="110594" name="Rectangle 2">
            <a:extLst>
              <a:ext uri="{FF2B5EF4-FFF2-40B4-BE49-F238E27FC236}">
                <a16:creationId xmlns:a16="http://schemas.microsoft.com/office/drawing/2014/main" id="{9FB598A3-542E-3257-35CC-99B5D734CFA8}"/>
              </a:ext>
            </a:extLst>
          </p:cNvPr>
          <p:cNvSpPr>
            <a:spLocks noGrp="1" noRot="1" noChangeAspect="1" noChangeArrowheads="1" noTextEdit="1"/>
          </p:cNvSpPr>
          <p:nvPr>
            <p:ph type="sldImg"/>
          </p:nvPr>
        </p:nvSpPr>
        <p:spPr>
          <a:xfrm>
            <a:off x="417513" y="703263"/>
            <a:ext cx="6162675" cy="3467100"/>
          </a:xfrm>
          <a:ln/>
        </p:spPr>
      </p:sp>
      <p:sp>
        <p:nvSpPr>
          <p:cNvPr id="110595" name="Rectangle 3">
            <a:extLst>
              <a:ext uri="{FF2B5EF4-FFF2-40B4-BE49-F238E27FC236}">
                <a16:creationId xmlns:a16="http://schemas.microsoft.com/office/drawing/2014/main" id="{CD8F4D1C-7F21-5C12-2803-451347D87206}"/>
              </a:ext>
            </a:extLst>
          </p:cNvPr>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9907559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7115D1-E07E-B55A-3328-E18FC281A530}"/>
            </a:ext>
          </a:extLst>
        </p:cNvPr>
        <p:cNvGrpSpPr/>
        <p:nvPr/>
      </p:nvGrpSpPr>
      <p:grpSpPr>
        <a:xfrm>
          <a:off x="0" y="0"/>
          <a:ext cx="0" cy="0"/>
          <a:chOff x="0" y="0"/>
          <a:chExt cx="0" cy="0"/>
        </a:xfrm>
      </p:grpSpPr>
      <p:sp>
        <p:nvSpPr>
          <p:cNvPr id="111617" name="Rectangle 7">
            <a:extLst>
              <a:ext uri="{FF2B5EF4-FFF2-40B4-BE49-F238E27FC236}">
                <a16:creationId xmlns:a16="http://schemas.microsoft.com/office/drawing/2014/main" id="{17968061-21A6-B949-5F58-7E00546A9EB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0DD8DAD5-EFE6-4531-83B5-A1D07989AD0D}"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56</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11618" name="Rectangle 2">
            <a:extLst>
              <a:ext uri="{FF2B5EF4-FFF2-40B4-BE49-F238E27FC236}">
                <a16:creationId xmlns:a16="http://schemas.microsoft.com/office/drawing/2014/main" id="{A5C13B7B-313E-63FD-B3F6-CFE71D1210BF}"/>
              </a:ext>
            </a:extLst>
          </p:cNvPr>
          <p:cNvSpPr>
            <a:spLocks noGrp="1" noRot="1" noChangeAspect="1" noChangeArrowheads="1" noTextEdit="1"/>
          </p:cNvSpPr>
          <p:nvPr>
            <p:ph type="sldImg"/>
          </p:nvPr>
        </p:nvSpPr>
        <p:spPr>
          <a:xfrm>
            <a:off x="1187450" y="703263"/>
            <a:ext cx="4622800" cy="3467100"/>
          </a:xfrm>
          <a:ln/>
        </p:spPr>
      </p:sp>
      <p:sp>
        <p:nvSpPr>
          <p:cNvPr id="111619" name="Rectangle 3">
            <a:extLst>
              <a:ext uri="{FF2B5EF4-FFF2-40B4-BE49-F238E27FC236}">
                <a16:creationId xmlns:a16="http://schemas.microsoft.com/office/drawing/2014/main" id="{95EDD320-81DF-86FE-DEA1-136538A37AF9}"/>
              </a:ext>
            </a:extLst>
          </p:cNvPr>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07118531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EAE56B-1483-1B14-C6A6-EC37E72C3B32}"/>
            </a:ext>
          </a:extLst>
        </p:cNvPr>
        <p:cNvGrpSpPr/>
        <p:nvPr/>
      </p:nvGrpSpPr>
      <p:grpSpPr>
        <a:xfrm>
          <a:off x="0" y="0"/>
          <a:ext cx="0" cy="0"/>
          <a:chOff x="0" y="0"/>
          <a:chExt cx="0" cy="0"/>
        </a:xfrm>
      </p:grpSpPr>
      <p:sp>
        <p:nvSpPr>
          <p:cNvPr id="117761" name="Rectangle 7">
            <a:extLst>
              <a:ext uri="{FF2B5EF4-FFF2-40B4-BE49-F238E27FC236}">
                <a16:creationId xmlns:a16="http://schemas.microsoft.com/office/drawing/2014/main" id="{FEEF9358-957F-A0A9-6917-5B4CB2B77B8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502F3513-D1FE-453A-9D62-AB228D88B68A}"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57</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17762" name="Rectangle 2">
            <a:extLst>
              <a:ext uri="{FF2B5EF4-FFF2-40B4-BE49-F238E27FC236}">
                <a16:creationId xmlns:a16="http://schemas.microsoft.com/office/drawing/2014/main" id="{C3CE56D3-23A1-57CC-01D3-DFB052005CA7}"/>
              </a:ext>
            </a:extLst>
          </p:cNvPr>
          <p:cNvSpPr>
            <a:spLocks noGrp="1" noRot="1" noChangeAspect="1" noChangeArrowheads="1" noTextEdit="1"/>
          </p:cNvSpPr>
          <p:nvPr>
            <p:ph type="sldImg"/>
          </p:nvPr>
        </p:nvSpPr>
        <p:spPr>
          <a:xfrm>
            <a:off x="417513" y="703263"/>
            <a:ext cx="6162675" cy="3467100"/>
          </a:xfrm>
          <a:ln/>
        </p:spPr>
      </p:sp>
      <p:sp>
        <p:nvSpPr>
          <p:cNvPr id="117763" name="Rectangle 3">
            <a:extLst>
              <a:ext uri="{FF2B5EF4-FFF2-40B4-BE49-F238E27FC236}">
                <a16:creationId xmlns:a16="http://schemas.microsoft.com/office/drawing/2014/main" id="{E7AAAED7-B3F1-CD80-84D2-B710F1B0A8C3}"/>
              </a:ext>
            </a:extLst>
          </p:cNvPr>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84675310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B41671-9EC7-6A32-1FCC-2599B0CE544A}"/>
            </a:ext>
          </a:extLst>
        </p:cNvPr>
        <p:cNvGrpSpPr/>
        <p:nvPr/>
      </p:nvGrpSpPr>
      <p:grpSpPr>
        <a:xfrm>
          <a:off x="0" y="0"/>
          <a:ext cx="0" cy="0"/>
          <a:chOff x="0" y="0"/>
          <a:chExt cx="0" cy="0"/>
        </a:xfrm>
      </p:grpSpPr>
      <p:sp>
        <p:nvSpPr>
          <p:cNvPr id="118785" name="Rectangle 7">
            <a:extLst>
              <a:ext uri="{FF2B5EF4-FFF2-40B4-BE49-F238E27FC236}">
                <a16:creationId xmlns:a16="http://schemas.microsoft.com/office/drawing/2014/main" id="{0C17499A-E7F5-8A7B-6C61-CDA7B6E821C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DFB0A469-9660-4019-8347-528B1BA28310}"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58</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18786" name="Rectangle 2">
            <a:extLst>
              <a:ext uri="{FF2B5EF4-FFF2-40B4-BE49-F238E27FC236}">
                <a16:creationId xmlns:a16="http://schemas.microsoft.com/office/drawing/2014/main" id="{9290F370-0075-3C73-F300-C6279C932E59}"/>
              </a:ext>
            </a:extLst>
          </p:cNvPr>
          <p:cNvSpPr>
            <a:spLocks noGrp="1" noRot="1" noChangeAspect="1" noChangeArrowheads="1" noTextEdit="1"/>
          </p:cNvSpPr>
          <p:nvPr>
            <p:ph type="sldImg"/>
          </p:nvPr>
        </p:nvSpPr>
        <p:spPr>
          <a:xfrm>
            <a:off x="1187450" y="703263"/>
            <a:ext cx="4622800" cy="3467100"/>
          </a:xfrm>
          <a:ln/>
        </p:spPr>
      </p:sp>
      <p:sp>
        <p:nvSpPr>
          <p:cNvPr id="118787" name="Rectangle 3">
            <a:extLst>
              <a:ext uri="{FF2B5EF4-FFF2-40B4-BE49-F238E27FC236}">
                <a16:creationId xmlns:a16="http://schemas.microsoft.com/office/drawing/2014/main" id="{2BC90A73-3DAE-5741-CE6C-05CF713BE99F}"/>
              </a:ext>
            </a:extLst>
          </p:cNvPr>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804103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5</a:t>
            </a:fld>
            <a:endParaRPr lang="en-US" altLang="en-US"/>
          </a:p>
        </p:txBody>
      </p:sp>
    </p:spTree>
    <p:extLst>
      <p:ext uri="{BB962C8B-B14F-4D97-AF65-F5344CB8AC3E}">
        <p14:creationId xmlns:p14="http://schemas.microsoft.com/office/powerpoint/2010/main" val="41215708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35B9E4-2305-A00C-AB29-FC7AD6C64B3C}"/>
            </a:ext>
          </a:extLst>
        </p:cNvPr>
        <p:cNvGrpSpPr/>
        <p:nvPr/>
      </p:nvGrpSpPr>
      <p:grpSpPr>
        <a:xfrm>
          <a:off x="0" y="0"/>
          <a:ext cx="0" cy="0"/>
          <a:chOff x="0" y="0"/>
          <a:chExt cx="0" cy="0"/>
        </a:xfrm>
      </p:grpSpPr>
      <p:sp>
        <p:nvSpPr>
          <p:cNvPr id="111617" name="Rectangle 7">
            <a:extLst>
              <a:ext uri="{FF2B5EF4-FFF2-40B4-BE49-F238E27FC236}">
                <a16:creationId xmlns:a16="http://schemas.microsoft.com/office/drawing/2014/main" id="{6BBB2958-FD8E-A73D-55C4-E53385CE988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0DD8DAD5-EFE6-4531-83B5-A1D07989AD0D}"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59</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11618" name="Rectangle 2">
            <a:extLst>
              <a:ext uri="{FF2B5EF4-FFF2-40B4-BE49-F238E27FC236}">
                <a16:creationId xmlns:a16="http://schemas.microsoft.com/office/drawing/2014/main" id="{9C42D5BE-4C45-18CA-1436-A11CB119761E}"/>
              </a:ext>
            </a:extLst>
          </p:cNvPr>
          <p:cNvSpPr>
            <a:spLocks noGrp="1" noRot="1" noChangeAspect="1" noChangeArrowheads="1" noTextEdit="1"/>
          </p:cNvSpPr>
          <p:nvPr>
            <p:ph type="sldImg"/>
          </p:nvPr>
        </p:nvSpPr>
        <p:spPr>
          <a:xfrm>
            <a:off x="1187450" y="703263"/>
            <a:ext cx="4622800" cy="3467100"/>
          </a:xfrm>
          <a:ln/>
        </p:spPr>
      </p:sp>
      <p:sp>
        <p:nvSpPr>
          <p:cNvPr id="111619" name="Rectangle 3">
            <a:extLst>
              <a:ext uri="{FF2B5EF4-FFF2-40B4-BE49-F238E27FC236}">
                <a16:creationId xmlns:a16="http://schemas.microsoft.com/office/drawing/2014/main" id="{7F65CB75-4AB2-2B8B-C060-ECBF54465003}"/>
              </a:ext>
            </a:extLst>
          </p:cNvPr>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85757625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E1B208-A05B-963A-7E48-3D690497F8A9}"/>
            </a:ext>
          </a:extLst>
        </p:cNvPr>
        <p:cNvGrpSpPr/>
        <p:nvPr/>
      </p:nvGrpSpPr>
      <p:grpSpPr>
        <a:xfrm>
          <a:off x="0" y="0"/>
          <a:ext cx="0" cy="0"/>
          <a:chOff x="0" y="0"/>
          <a:chExt cx="0" cy="0"/>
        </a:xfrm>
      </p:grpSpPr>
      <p:sp>
        <p:nvSpPr>
          <p:cNvPr id="119809" name="Rectangle 7">
            <a:extLst>
              <a:ext uri="{FF2B5EF4-FFF2-40B4-BE49-F238E27FC236}">
                <a16:creationId xmlns:a16="http://schemas.microsoft.com/office/drawing/2014/main" id="{5EFF5D14-7364-F3CC-15C1-4646B213F85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E1EC66B5-496A-4DFA-A4FD-C9C9DB749726}"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60</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19810" name="Rectangle 2">
            <a:extLst>
              <a:ext uri="{FF2B5EF4-FFF2-40B4-BE49-F238E27FC236}">
                <a16:creationId xmlns:a16="http://schemas.microsoft.com/office/drawing/2014/main" id="{C0A19A23-1FAD-8B72-674A-6E710CE22998}"/>
              </a:ext>
            </a:extLst>
          </p:cNvPr>
          <p:cNvSpPr>
            <a:spLocks noGrp="1" noRot="1" noChangeAspect="1" noChangeArrowheads="1" noTextEdit="1"/>
          </p:cNvSpPr>
          <p:nvPr>
            <p:ph type="sldImg"/>
          </p:nvPr>
        </p:nvSpPr>
        <p:spPr>
          <a:xfrm>
            <a:off x="1187450" y="703263"/>
            <a:ext cx="4622800" cy="3467100"/>
          </a:xfrm>
          <a:ln/>
        </p:spPr>
      </p:sp>
      <p:sp>
        <p:nvSpPr>
          <p:cNvPr id="119811" name="Rectangle 3">
            <a:extLst>
              <a:ext uri="{FF2B5EF4-FFF2-40B4-BE49-F238E27FC236}">
                <a16:creationId xmlns:a16="http://schemas.microsoft.com/office/drawing/2014/main" id="{EFBDE041-50FD-0FA8-EC70-B089EF51A583}"/>
              </a:ext>
            </a:extLst>
          </p:cNvPr>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38555793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4F545C-FFD9-5A5E-EE9B-F80B7601E1B9}"/>
            </a:ext>
          </a:extLst>
        </p:cNvPr>
        <p:cNvGrpSpPr/>
        <p:nvPr/>
      </p:nvGrpSpPr>
      <p:grpSpPr>
        <a:xfrm>
          <a:off x="0" y="0"/>
          <a:ext cx="0" cy="0"/>
          <a:chOff x="0" y="0"/>
          <a:chExt cx="0" cy="0"/>
        </a:xfrm>
      </p:grpSpPr>
      <p:sp>
        <p:nvSpPr>
          <p:cNvPr id="120833" name="Rectangle 7">
            <a:extLst>
              <a:ext uri="{FF2B5EF4-FFF2-40B4-BE49-F238E27FC236}">
                <a16:creationId xmlns:a16="http://schemas.microsoft.com/office/drawing/2014/main" id="{9A3B32BC-52AD-EDEE-B5DB-9B24FCDC122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CC28A594-5C4C-4CC5-9AFF-729E174611A7}"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61</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20834" name="Rectangle 2">
            <a:extLst>
              <a:ext uri="{FF2B5EF4-FFF2-40B4-BE49-F238E27FC236}">
                <a16:creationId xmlns:a16="http://schemas.microsoft.com/office/drawing/2014/main" id="{E38A3538-2518-BF71-B992-F69EC4D573B8}"/>
              </a:ext>
            </a:extLst>
          </p:cNvPr>
          <p:cNvSpPr>
            <a:spLocks noGrp="1" noRot="1" noChangeAspect="1" noChangeArrowheads="1" noTextEdit="1"/>
          </p:cNvSpPr>
          <p:nvPr>
            <p:ph type="sldImg"/>
          </p:nvPr>
        </p:nvSpPr>
        <p:spPr>
          <a:xfrm>
            <a:off x="1187450" y="703263"/>
            <a:ext cx="4622800" cy="3467100"/>
          </a:xfrm>
          <a:ln/>
        </p:spPr>
      </p:sp>
      <p:sp>
        <p:nvSpPr>
          <p:cNvPr id="120835" name="Rectangle 3">
            <a:extLst>
              <a:ext uri="{FF2B5EF4-FFF2-40B4-BE49-F238E27FC236}">
                <a16:creationId xmlns:a16="http://schemas.microsoft.com/office/drawing/2014/main" id="{07584DEF-093E-EB22-7F7F-564206F5735D}"/>
              </a:ext>
            </a:extLst>
          </p:cNvPr>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25421619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5330EB-E6F2-412C-CE20-49445EF7018F}"/>
            </a:ext>
          </a:extLst>
        </p:cNvPr>
        <p:cNvGrpSpPr/>
        <p:nvPr/>
      </p:nvGrpSpPr>
      <p:grpSpPr>
        <a:xfrm>
          <a:off x="0" y="0"/>
          <a:ext cx="0" cy="0"/>
          <a:chOff x="0" y="0"/>
          <a:chExt cx="0" cy="0"/>
        </a:xfrm>
      </p:grpSpPr>
      <p:sp>
        <p:nvSpPr>
          <p:cNvPr id="121857" name="Rectangle 7">
            <a:extLst>
              <a:ext uri="{FF2B5EF4-FFF2-40B4-BE49-F238E27FC236}">
                <a16:creationId xmlns:a16="http://schemas.microsoft.com/office/drawing/2014/main" id="{157F23BE-3529-A13E-EA01-61627B45794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1587C772-E716-48B1-8B14-2B8B491527E1}"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62</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21858" name="Rectangle 2">
            <a:extLst>
              <a:ext uri="{FF2B5EF4-FFF2-40B4-BE49-F238E27FC236}">
                <a16:creationId xmlns:a16="http://schemas.microsoft.com/office/drawing/2014/main" id="{A9B3A2BA-5CDF-F859-D73B-0AD2FF10DDB6}"/>
              </a:ext>
            </a:extLst>
          </p:cNvPr>
          <p:cNvSpPr>
            <a:spLocks noGrp="1" noRot="1" noChangeAspect="1" noChangeArrowheads="1" noTextEdit="1"/>
          </p:cNvSpPr>
          <p:nvPr>
            <p:ph type="sldImg"/>
          </p:nvPr>
        </p:nvSpPr>
        <p:spPr>
          <a:xfrm>
            <a:off x="1187450" y="703263"/>
            <a:ext cx="4622800" cy="3467100"/>
          </a:xfrm>
          <a:ln/>
        </p:spPr>
      </p:sp>
      <p:sp>
        <p:nvSpPr>
          <p:cNvPr id="121859" name="Rectangle 3">
            <a:extLst>
              <a:ext uri="{FF2B5EF4-FFF2-40B4-BE49-F238E27FC236}">
                <a16:creationId xmlns:a16="http://schemas.microsoft.com/office/drawing/2014/main" id="{CE59B87D-285A-0452-517C-221142698613}"/>
              </a:ext>
            </a:extLst>
          </p:cNvPr>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73389541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FCB4BB-0C83-94C1-D90C-8C57E95DB237}"/>
            </a:ext>
          </a:extLst>
        </p:cNvPr>
        <p:cNvGrpSpPr/>
        <p:nvPr/>
      </p:nvGrpSpPr>
      <p:grpSpPr>
        <a:xfrm>
          <a:off x="0" y="0"/>
          <a:ext cx="0" cy="0"/>
          <a:chOff x="0" y="0"/>
          <a:chExt cx="0" cy="0"/>
        </a:xfrm>
      </p:grpSpPr>
      <p:sp>
        <p:nvSpPr>
          <p:cNvPr id="122881" name="Rectangle 7">
            <a:extLst>
              <a:ext uri="{FF2B5EF4-FFF2-40B4-BE49-F238E27FC236}">
                <a16:creationId xmlns:a16="http://schemas.microsoft.com/office/drawing/2014/main" id="{5FE2F48A-6CE3-B671-7D54-8EB1F9D8310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DB73D505-32CE-4342-9FBB-4D733E4A306A}"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63</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22882" name="Rectangle 2">
            <a:extLst>
              <a:ext uri="{FF2B5EF4-FFF2-40B4-BE49-F238E27FC236}">
                <a16:creationId xmlns:a16="http://schemas.microsoft.com/office/drawing/2014/main" id="{EC5E53C8-7237-5596-05CB-1AF0D7940CB1}"/>
              </a:ext>
            </a:extLst>
          </p:cNvPr>
          <p:cNvSpPr>
            <a:spLocks noGrp="1" noRot="1" noChangeAspect="1" noChangeArrowheads="1" noTextEdit="1"/>
          </p:cNvSpPr>
          <p:nvPr>
            <p:ph type="sldImg"/>
          </p:nvPr>
        </p:nvSpPr>
        <p:spPr>
          <a:xfrm>
            <a:off x="1187450" y="703263"/>
            <a:ext cx="4622800" cy="3467100"/>
          </a:xfrm>
          <a:ln/>
        </p:spPr>
      </p:sp>
      <p:sp>
        <p:nvSpPr>
          <p:cNvPr id="122883" name="Rectangle 3">
            <a:extLst>
              <a:ext uri="{FF2B5EF4-FFF2-40B4-BE49-F238E27FC236}">
                <a16:creationId xmlns:a16="http://schemas.microsoft.com/office/drawing/2014/main" id="{AB1AE8F1-C74A-B247-AF0D-016AA0A37A73}"/>
              </a:ext>
            </a:extLst>
          </p:cNvPr>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65156545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B039D7-7D7E-9DA5-6CD8-11B9D73F7BE7}"/>
            </a:ext>
          </a:extLst>
        </p:cNvPr>
        <p:cNvGrpSpPr/>
        <p:nvPr/>
      </p:nvGrpSpPr>
      <p:grpSpPr>
        <a:xfrm>
          <a:off x="0" y="0"/>
          <a:ext cx="0" cy="0"/>
          <a:chOff x="0" y="0"/>
          <a:chExt cx="0" cy="0"/>
        </a:xfrm>
      </p:grpSpPr>
      <p:sp>
        <p:nvSpPr>
          <p:cNvPr id="123905" name="Rectangle 7">
            <a:extLst>
              <a:ext uri="{FF2B5EF4-FFF2-40B4-BE49-F238E27FC236}">
                <a16:creationId xmlns:a16="http://schemas.microsoft.com/office/drawing/2014/main" id="{1ECE9148-0063-34A6-52EF-C9C7608B14A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09F72C28-435E-48F3-8A89-FA84DE6D50F0}"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64</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23906" name="Rectangle 2">
            <a:extLst>
              <a:ext uri="{FF2B5EF4-FFF2-40B4-BE49-F238E27FC236}">
                <a16:creationId xmlns:a16="http://schemas.microsoft.com/office/drawing/2014/main" id="{BA728ABF-9D51-1B15-B57A-AC2F90F6FAAC}"/>
              </a:ext>
            </a:extLst>
          </p:cNvPr>
          <p:cNvSpPr>
            <a:spLocks noGrp="1" noRot="1" noChangeAspect="1" noChangeArrowheads="1" noTextEdit="1"/>
          </p:cNvSpPr>
          <p:nvPr>
            <p:ph type="sldImg"/>
          </p:nvPr>
        </p:nvSpPr>
        <p:spPr>
          <a:xfrm>
            <a:off x="1187450" y="703263"/>
            <a:ext cx="4622800" cy="3467100"/>
          </a:xfrm>
          <a:ln/>
        </p:spPr>
      </p:sp>
      <p:sp>
        <p:nvSpPr>
          <p:cNvPr id="123907" name="Rectangle 3">
            <a:extLst>
              <a:ext uri="{FF2B5EF4-FFF2-40B4-BE49-F238E27FC236}">
                <a16:creationId xmlns:a16="http://schemas.microsoft.com/office/drawing/2014/main" id="{6DA35754-8BD4-EB6C-C00E-E0D9DAB9FB3C}"/>
              </a:ext>
            </a:extLst>
          </p:cNvPr>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2406070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8334DE-E405-E9B6-D861-6B446225D2CA}"/>
            </a:ext>
          </a:extLst>
        </p:cNvPr>
        <p:cNvGrpSpPr/>
        <p:nvPr/>
      </p:nvGrpSpPr>
      <p:grpSpPr>
        <a:xfrm>
          <a:off x="0" y="0"/>
          <a:ext cx="0" cy="0"/>
          <a:chOff x="0" y="0"/>
          <a:chExt cx="0" cy="0"/>
        </a:xfrm>
      </p:grpSpPr>
      <p:sp>
        <p:nvSpPr>
          <p:cNvPr id="124929" name="Rectangle 7">
            <a:extLst>
              <a:ext uri="{FF2B5EF4-FFF2-40B4-BE49-F238E27FC236}">
                <a16:creationId xmlns:a16="http://schemas.microsoft.com/office/drawing/2014/main" id="{32A1FEC3-A196-A340-1BC3-DE70F27B85B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00277F58-77E1-4C2D-AA8D-E0F71D072D2F}"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65</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24930" name="Rectangle 2">
            <a:extLst>
              <a:ext uri="{FF2B5EF4-FFF2-40B4-BE49-F238E27FC236}">
                <a16:creationId xmlns:a16="http://schemas.microsoft.com/office/drawing/2014/main" id="{61B00FE9-9E32-F75A-D3C2-2B3D5C2A8FFA}"/>
              </a:ext>
            </a:extLst>
          </p:cNvPr>
          <p:cNvSpPr>
            <a:spLocks noGrp="1" noRot="1" noChangeAspect="1" noChangeArrowheads="1" noTextEdit="1"/>
          </p:cNvSpPr>
          <p:nvPr>
            <p:ph type="sldImg"/>
          </p:nvPr>
        </p:nvSpPr>
        <p:spPr>
          <a:ln/>
        </p:spPr>
      </p:sp>
      <p:sp>
        <p:nvSpPr>
          <p:cNvPr id="124931" name="Rectangle 3">
            <a:extLst>
              <a:ext uri="{FF2B5EF4-FFF2-40B4-BE49-F238E27FC236}">
                <a16:creationId xmlns:a16="http://schemas.microsoft.com/office/drawing/2014/main" id="{AB9D1EBA-1BA9-FD4A-D574-80BAD7C237C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03895237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FD7221-1BAE-97AB-1D30-4786E5596E1D}"/>
            </a:ext>
          </a:extLst>
        </p:cNvPr>
        <p:cNvGrpSpPr/>
        <p:nvPr/>
      </p:nvGrpSpPr>
      <p:grpSpPr>
        <a:xfrm>
          <a:off x="0" y="0"/>
          <a:ext cx="0" cy="0"/>
          <a:chOff x="0" y="0"/>
          <a:chExt cx="0" cy="0"/>
        </a:xfrm>
      </p:grpSpPr>
      <p:sp>
        <p:nvSpPr>
          <p:cNvPr id="125953" name="Rectangle 7">
            <a:extLst>
              <a:ext uri="{FF2B5EF4-FFF2-40B4-BE49-F238E27FC236}">
                <a16:creationId xmlns:a16="http://schemas.microsoft.com/office/drawing/2014/main" id="{93E2C769-ECE5-A6FA-FA3C-BB80FFFE35E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D410D3E1-634F-440C-A0CF-65534204DEA9}"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66</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25954" name="Rectangle 2">
            <a:extLst>
              <a:ext uri="{FF2B5EF4-FFF2-40B4-BE49-F238E27FC236}">
                <a16:creationId xmlns:a16="http://schemas.microsoft.com/office/drawing/2014/main" id="{24519506-1ACD-401E-2250-33B2BECDB776}"/>
              </a:ext>
            </a:extLst>
          </p:cNvPr>
          <p:cNvSpPr>
            <a:spLocks noGrp="1" noRot="1" noChangeAspect="1" noChangeArrowheads="1" noTextEdit="1"/>
          </p:cNvSpPr>
          <p:nvPr>
            <p:ph type="sldImg"/>
          </p:nvPr>
        </p:nvSpPr>
        <p:spPr>
          <a:xfrm>
            <a:off x="1187450" y="703263"/>
            <a:ext cx="4622800" cy="3467100"/>
          </a:xfrm>
          <a:ln/>
        </p:spPr>
      </p:sp>
      <p:sp>
        <p:nvSpPr>
          <p:cNvPr id="125955" name="Rectangle 3">
            <a:extLst>
              <a:ext uri="{FF2B5EF4-FFF2-40B4-BE49-F238E27FC236}">
                <a16:creationId xmlns:a16="http://schemas.microsoft.com/office/drawing/2014/main" id="{A2C35798-C8AE-4750-D2D7-89E1299E0F7C}"/>
              </a:ext>
            </a:extLst>
          </p:cNvPr>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71603842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DA2CA2-E2BA-412E-2FF8-4C04962668F7}"/>
            </a:ext>
          </a:extLst>
        </p:cNvPr>
        <p:cNvGrpSpPr/>
        <p:nvPr/>
      </p:nvGrpSpPr>
      <p:grpSpPr>
        <a:xfrm>
          <a:off x="0" y="0"/>
          <a:ext cx="0" cy="0"/>
          <a:chOff x="0" y="0"/>
          <a:chExt cx="0" cy="0"/>
        </a:xfrm>
      </p:grpSpPr>
      <p:sp>
        <p:nvSpPr>
          <p:cNvPr id="126977" name="Rectangle 7">
            <a:extLst>
              <a:ext uri="{FF2B5EF4-FFF2-40B4-BE49-F238E27FC236}">
                <a16:creationId xmlns:a16="http://schemas.microsoft.com/office/drawing/2014/main" id="{C8B52750-1241-EDF4-1819-62CB47D7F45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444FBF46-7A78-4FD0-B340-062C348F6B65}"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67</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26978" name="Rectangle 2">
            <a:extLst>
              <a:ext uri="{FF2B5EF4-FFF2-40B4-BE49-F238E27FC236}">
                <a16:creationId xmlns:a16="http://schemas.microsoft.com/office/drawing/2014/main" id="{115CFBBC-A5A0-17EC-114F-73E8CF6DD205}"/>
              </a:ext>
            </a:extLst>
          </p:cNvPr>
          <p:cNvSpPr>
            <a:spLocks noGrp="1" noRot="1" noChangeAspect="1" noChangeArrowheads="1" noTextEdit="1"/>
          </p:cNvSpPr>
          <p:nvPr>
            <p:ph type="sldImg"/>
          </p:nvPr>
        </p:nvSpPr>
        <p:spPr>
          <a:xfrm>
            <a:off x="1187450" y="703263"/>
            <a:ext cx="4622800" cy="3467100"/>
          </a:xfrm>
          <a:ln/>
        </p:spPr>
      </p:sp>
      <p:sp>
        <p:nvSpPr>
          <p:cNvPr id="126979" name="Rectangle 3">
            <a:extLst>
              <a:ext uri="{FF2B5EF4-FFF2-40B4-BE49-F238E27FC236}">
                <a16:creationId xmlns:a16="http://schemas.microsoft.com/office/drawing/2014/main" id="{D10B9788-4C69-21BB-E67E-34A463551996}"/>
              </a:ext>
            </a:extLst>
          </p:cNvPr>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82393174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354C80-8CFE-2032-BB53-A6CC3F61B78C}"/>
            </a:ext>
          </a:extLst>
        </p:cNvPr>
        <p:cNvGrpSpPr/>
        <p:nvPr/>
      </p:nvGrpSpPr>
      <p:grpSpPr>
        <a:xfrm>
          <a:off x="0" y="0"/>
          <a:ext cx="0" cy="0"/>
          <a:chOff x="0" y="0"/>
          <a:chExt cx="0" cy="0"/>
        </a:xfrm>
      </p:grpSpPr>
      <p:sp>
        <p:nvSpPr>
          <p:cNvPr id="111617" name="Rectangle 7">
            <a:extLst>
              <a:ext uri="{FF2B5EF4-FFF2-40B4-BE49-F238E27FC236}">
                <a16:creationId xmlns:a16="http://schemas.microsoft.com/office/drawing/2014/main" id="{30A0BFE9-8BDF-D779-B7F7-787A4E3C17B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0DD8DAD5-EFE6-4531-83B5-A1D07989AD0D}"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68</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11618" name="Rectangle 2">
            <a:extLst>
              <a:ext uri="{FF2B5EF4-FFF2-40B4-BE49-F238E27FC236}">
                <a16:creationId xmlns:a16="http://schemas.microsoft.com/office/drawing/2014/main" id="{75E735E7-6F4C-5113-9622-37B07E9E7361}"/>
              </a:ext>
            </a:extLst>
          </p:cNvPr>
          <p:cNvSpPr>
            <a:spLocks noGrp="1" noRot="1" noChangeAspect="1" noChangeArrowheads="1" noTextEdit="1"/>
          </p:cNvSpPr>
          <p:nvPr>
            <p:ph type="sldImg"/>
          </p:nvPr>
        </p:nvSpPr>
        <p:spPr>
          <a:xfrm>
            <a:off x="1187450" y="703263"/>
            <a:ext cx="4622800" cy="3467100"/>
          </a:xfrm>
          <a:ln/>
        </p:spPr>
      </p:sp>
      <p:sp>
        <p:nvSpPr>
          <p:cNvPr id="111619" name="Rectangle 3">
            <a:extLst>
              <a:ext uri="{FF2B5EF4-FFF2-40B4-BE49-F238E27FC236}">
                <a16:creationId xmlns:a16="http://schemas.microsoft.com/office/drawing/2014/main" id="{3AF04E8E-9F5D-DF82-0670-3CF9B6EB1307}"/>
              </a:ext>
            </a:extLst>
          </p:cNvPr>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5915425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39B5D5-02A9-724D-8CD2-6893C63F1D71}"/>
            </a:ext>
          </a:extLst>
        </p:cNvPr>
        <p:cNvGrpSpPr/>
        <p:nvPr/>
      </p:nvGrpSpPr>
      <p:grpSpPr>
        <a:xfrm>
          <a:off x="0" y="0"/>
          <a:ext cx="0" cy="0"/>
          <a:chOff x="0" y="0"/>
          <a:chExt cx="0" cy="0"/>
        </a:xfrm>
      </p:grpSpPr>
      <p:sp>
        <p:nvSpPr>
          <p:cNvPr id="219137" name="Slide Image Placeholder 1">
            <a:extLst>
              <a:ext uri="{FF2B5EF4-FFF2-40B4-BE49-F238E27FC236}">
                <a16:creationId xmlns:a16="http://schemas.microsoft.com/office/drawing/2014/main" id="{2158FACE-67BD-2911-BBB8-2E68E5F2A60C}"/>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a:extLst>
              <a:ext uri="{FF2B5EF4-FFF2-40B4-BE49-F238E27FC236}">
                <a16:creationId xmlns:a16="http://schemas.microsoft.com/office/drawing/2014/main" id="{3718301E-D1B3-56C2-6672-2F8CC1F0DE31}"/>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a:extLst>
              <a:ext uri="{FF2B5EF4-FFF2-40B4-BE49-F238E27FC236}">
                <a16:creationId xmlns:a16="http://schemas.microsoft.com/office/drawing/2014/main" id="{65B22C20-D5FF-CBF4-ED10-F20B6208A3A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7</a:t>
            </a:fld>
            <a:endParaRPr lang="en-US" altLang="en-US"/>
          </a:p>
        </p:txBody>
      </p:sp>
    </p:spTree>
    <p:extLst>
      <p:ext uri="{BB962C8B-B14F-4D97-AF65-F5344CB8AC3E}">
        <p14:creationId xmlns:p14="http://schemas.microsoft.com/office/powerpoint/2010/main" val="277920725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84159B-745E-E7EF-9C6A-8D07D9BF14F0}"/>
            </a:ext>
          </a:extLst>
        </p:cNvPr>
        <p:cNvGrpSpPr/>
        <p:nvPr/>
      </p:nvGrpSpPr>
      <p:grpSpPr>
        <a:xfrm>
          <a:off x="0" y="0"/>
          <a:ext cx="0" cy="0"/>
          <a:chOff x="0" y="0"/>
          <a:chExt cx="0" cy="0"/>
        </a:xfrm>
      </p:grpSpPr>
      <p:sp>
        <p:nvSpPr>
          <p:cNvPr id="112641" name="Rectangle 7">
            <a:extLst>
              <a:ext uri="{FF2B5EF4-FFF2-40B4-BE49-F238E27FC236}">
                <a16:creationId xmlns:a16="http://schemas.microsoft.com/office/drawing/2014/main" id="{70BE2C12-412A-03CD-5205-5C4798942C8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49F5A96B-D536-4BD1-BFE1-FD6DBF117D8A}"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69</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12642" name="Rectangle 2">
            <a:extLst>
              <a:ext uri="{FF2B5EF4-FFF2-40B4-BE49-F238E27FC236}">
                <a16:creationId xmlns:a16="http://schemas.microsoft.com/office/drawing/2014/main" id="{C6DC27B1-4DDC-1123-D9DE-B2D3B57E8D69}"/>
              </a:ext>
            </a:extLst>
          </p:cNvPr>
          <p:cNvSpPr>
            <a:spLocks noGrp="1" noRot="1" noChangeAspect="1" noChangeArrowheads="1" noTextEdit="1"/>
          </p:cNvSpPr>
          <p:nvPr>
            <p:ph type="sldImg"/>
          </p:nvPr>
        </p:nvSpPr>
        <p:spPr>
          <a:xfrm>
            <a:off x="1187450" y="703263"/>
            <a:ext cx="4622800" cy="3467100"/>
          </a:xfrm>
          <a:ln/>
        </p:spPr>
      </p:sp>
      <p:sp>
        <p:nvSpPr>
          <p:cNvPr id="112643" name="Rectangle 3">
            <a:extLst>
              <a:ext uri="{FF2B5EF4-FFF2-40B4-BE49-F238E27FC236}">
                <a16:creationId xmlns:a16="http://schemas.microsoft.com/office/drawing/2014/main" id="{82DE0FE3-4E2D-E8F9-025A-136EACA4D473}"/>
              </a:ext>
            </a:extLst>
          </p:cNvPr>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92701107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0F5FF8-8A29-5C2D-8235-787E7A0C36F5}"/>
            </a:ext>
          </a:extLst>
        </p:cNvPr>
        <p:cNvGrpSpPr/>
        <p:nvPr/>
      </p:nvGrpSpPr>
      <p:grpSpPr>
        <a:xfrm>
          <a:off x="0" y="0"/>
          <a:ext cx="0" cy="0"/>
          <a:chOff x="0" y="0"/>
          <a:chExt cx="0" cy="0"/>
        </a:xfrm>
      </p:grpSpPr>
      <p:sp>
        <p:nvSpPr>
          <p:cNvPr id="113665" name="Rectangle 7">
            <a:extLst>
              <a:ext uri="{FF2B5EF4-FFF2-40B4-BE49-F238E27FC236}">
                <a16:creationId xmlns:a16="http://schemas.microsoft.com/office/drawing/2014/main" id="{3CFADDEA-CA9B-A84B-421E-7FCB661823A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FC40216D-0A9E-4598-BBBD-B7C39318A82C}"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70</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13666" name="Rectangle 2">
            <a:extLst>
              <a:ext uri="{FF2B5EF4-FFF2-40B4-BE49-F238E27FC236}">
                <a16:creationId xmlns:a16="http://schemas.microsoft.com/office/drawing/2014/main" id="{C98E7EEC-9DA0-D4DF-01CF-62AB860C52AA}"/>
              </a:ext>
            </a:extLst>
          </p:cNvPr>
          <p:cNvSpPr>
            <a:spLocks noGrp="1" noRot="1" noChangeAspect="1" noChangeArrowheads="1" noTextEdit="1"/>
          </p:cNvSpPr>
          <p:nvPr>
            <p:ph type="sldImg"/>
          </p:nvPr>
        </p:nvSpPr>
        <p:spPr>
          <a:xfrm>
            <a:off x="1187450" y="703263"/>
            <a:ext cx="4622800" cy="3467100"/>
          </a:xfrm>
          <a:ln/>
        </p:spPr>
      </p:sp>
      <p:sp>
        <p:nvSpPr>
          <p:cNvPr id="113667" name="Rectangle 3">
            <a:extLst>
              <a:ext uri="{FF2B5EF4-FFF2-40B4-BE49-F238E27FC236}">
                <a16:creationId xmlns:a16="http://schemas.microsoft.com/office/drawing/2014/main" id="{588958BE-EE73-A7B9-AAEE-9AE10229290F}"/>
              </a:ext>
            </a:extLst>
          </p:cNvPr>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45510574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A90825-74EF-0650-9037-3853AA1C9A5C}"/>
            </a:ext>
          </a:extLst>
        </p:cNvPr>
        <p:cNvGrpSpPr/>
        <p:nvPr/>
      </p:nvGrpSpPr>
      <p:grpSpPr>
        <a:xfrm>
          <a:off x="0" y="0"/>
          <a:ext cx="0" cy="0"/>
          <a:chOff x="0" y="0"/>
          <a:chExt cx="0" cy="0"/>
        </a:xfrm>
      </p:grpSpPr>
      <p:sp>
        <p:nvSpPr>
          <p:cNvPr id="114689" name="Rectangle 7">
            <a:extLst>
              <a:ext uri="{FF2B5EF4-FFF2-40B4-BE49-F238E27FC236}">
                <a16:creationId xmlns:a16="http://schemas.microsoft.com/office/drawing/2014/main" id="{0A04EC03-9F41-2DCB-BA64-3D274B71FE8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928C80B3-281C-47A9-A6F3-980AD41E77DF}"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71</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14690" name="Rectangle 2">
            <a:extLst>
              <a:ext uri="{FF2B5EF4-FFF2-40B4-BE49-F238E27FC236}">
                <a16:creationId xmlns:a16="http://schemas.microsoft.com/office/drawing/2014/main" id="{48837AE9-21A7-D0E3-B307-56A626EE54A2}"/>
              </a:ext>
            </a:extLst>
          </p:cNvPr>
          <p:cNvSpPr>
            <a:spLocks noGrp="1" noRot="1" noChangeAspect="1" noChangeArrowheads="1" noTextEdit="1"/>
          </p:cNvSpPr>
          <p:nvPr>
            <p:ph type="sldImg"/>
          </p:nvPr>
        </p:nvSpPr>
        <p:spPr>
          <a:xfrm>
            <a:off x="1187450" y="703263"/>
            <a:ext cx="4622800" cy="3467100"/>
          </a:xfrm>
          <a:ln/>
        </p:spPr>
      </p:sp>
      <p:sp>
        <p:nvSpPr>
          <p:cNvPr id="114691" name="Rectangle 3">
            <a:extLst>
              <a:ext uri="{FF2B5EF4-FFF2-40B4-BE49-F238E27FC236}">
                <a16:creationId xmlns:a16="http://schemas.microsoft.com/office/drawing/2014/main" id="{C9C45EF8-6465-528A-F1F9-55DF374326B7}"/>
              </a:ext>
            </a:extLst>
          </p:cNvPr>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70857654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5E9E65-3ACA-58E6-7D6D-27827E967AF3}"/>
            </a:ext>
          </a:extLst>
        </p:cNvPr>
        <p:cNvGrpSpPr/>
        <p:nvPr/>
      </p:nvGrpSpPr>
      <p:grpSpPr>
        <a:xfrm>
          <a:off x="0" y="0"/>
          <a:ext cx="0" cy="0"/>
          <a:chOff x="0" y="0"/>
          <a:chExt cx="0" cy="0"/>
        </a:xfrm>
      </p:grpSpPr>
      <p:sp>
        <p:nvSpPr>
          <p:cNvPr id="219137" name="Slide Image Placeholder 1">
            <a:extLst>
              <a:ext uri="{FF2B5EF4-FFF2-40B4-BE49-F238E27FC236}">
                <a16:creationId xmlns:a16="http://schemas.microsoft.com/office/drawing/2014/main" id="{4EF48423-6ED8-AD95-9CE1-19D8E7A06904}"/>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a:extLst>
              <a:ext uri="{FF2B5EF4-FFF2-40B4-BE49-F238E27FC236}">
                <a16:creationId xmlns:a16="http://schemas.microsoft.com/office/drawing/2014/main" id="{855014C4-3EEB-F3D5-398E-8BA980902A21}"/>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a:extLst>
              <a:ext uri="{FF2B5EF4-FFF2-40B4-BE49-F238E27FC236}">
                <a16:creationId xmlns:a16="http://schemas.microsoft.com/office/drawing/2014/main" id="{374129F2-5894-A0A9-97B0-7D476085BEA6}"/>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73</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53792770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DF08FA-8E5B-C573-FEBD-5D1BB97C3E66}"/>
            </a:ext>
          </a:extLst>
        </p:cNvPr>
        <p:cNvGrpSpPr/>
        <p:nvPr/>
      </p:nvGrpSpPr>
      <p:grpSpPr>
        <a:xfrm>
          <a:off x="0" y="0"/>
          <a:ext cx="0" cy="0"/>
          <a:chOff x="0" y="0"/>
          <a:chExt cx="0" cy="0"/>
        </a:xfrm>
      </p:grpSpPr>
      <p:sp>
        <p:nvSpPr>
          <p:cNvPr id="219137" name="Slide Image Placeholder 1">
            <a:extLst>
              <a:ext uri="{FF2B5EF4-FFF2-40B4-BE49-F238E27FC236}">
                <a16:creationId xmlns:a16="http://schemas.microsoft.com/office/drawing/2014/main" id="{C28DE188-20E0-CD28-835A-29F94832581B}"/>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a:extLst>
              <a:ext uri="{FF2B5EF4-FFF2-40B4-BE49-F238E27FC236}">
                <a16:creationId xmlns:a16="http://schemas.microsoft.com/office/drawing/2014/main" id="{5C68A883-9FC7-6C52-EA5D-92F6F53D547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a:extLst>
              <a:ext uri="{FF2B5EF4-FFF2-40B4-BE49-F238E27FC236}">
                <a16:creationId xmlns:a16="http://schemas.microsoft.com/office/drawing/2014/main" id="{FA45554B-7F6A-FE5E-CAB8-85A187611DC9}"/>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74</a:t>
            </a:fld>
            <a:endParaRPr lang="en-US" altLang="en-US"/>
          </a:p>
        </p:txBody>
      </p:sp>
    </p:spTree>
    <p:extLst>
      <p:ext uri="{BB962C8B-B14F-4D97-AF65-F5344CB8AC3E}">
        <p14:creationId xmlns:p14="http://schemas.microsoft.com/office/powerpoint/2010/main" val="20675728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8CC393-D14A-DE9A-1057-9688C28901CB}"/>
            </a:ext>
          </a:extLst>
        </p:cNvPr>
        <p:cNvGrpSpPr/>
        <p:nvPr/>
      </p:nvGrpSpPr>
      <p:grpSpPr>
        <a:xfrm>
          <a:off x="0" y="0"/>
          <a:ext cx="0" cy="0"/>
          <a:chOff x="0" y="0"/>
          <a:chExt cx="0" cy="0"/>
        </a:xfrm>
      </p:grpSpPr>
      <p:sp>
        <p:nvSpPr>
          <p:cNvPr id="219137" name="Slide Image Placeholder 1">
            <a:extLst>
              <a:ext uri="{FF2B5EF4-FFF2-40B4-BE49-F238E27FC236}">
                <a16:creationId xmlns:a16="http://schemas.microsoft.com/office/drawing/2014/main" id="{C986A13A-630B-5BA2-E346-DDD0358A6634}"/>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a:extLst>
              <a:ext uri="{FF2B5EF4-FFF2-40B4-BE49-F238E27FC236}">
                <a16:creationId xmlns:a16="http://schemas.microsoft.com/office/drawing/2014/main" id="{1EC9C8DC-D264-3957-2B9F-E0E344DAFF1D}"/>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a:extLst>
              <a:ext uri="{FF2B5EF4-FFF2-40B4-BE49-F238E27FC236}">
                <a16:creationId xmlns:a16="http://schemas.microsoft.com/office/drawing/2014/main" id="{D4E9D666-0951-64A7-8093-EE2D336AF043}"/>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8</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4588117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599736-18CD-70F8-05CE-EF6D723679E7}"/>
            </a:ext>
          </a:extLst>
        </p:cNvPr>
        <p:cNvGrpSpPr/>
        <p:nvPr/>
      </p:nvGrpSpPr>
      <p:grpSpPr>
        <a:xfrm>
          <a:off x="0" y="0"/>
          <a:ext cx="0" cy="0"/>
          <a:chOff x="0" y="0"/>
          <a:chExt cx="0" cy="0"/>
        </a:xfrm>
      </p:grpSpPr>
      <p:sp>
        <p:nvSpPr>
          <p:cNvPr id="219137" name="Slide Image Placeholder 1">
            <a:extLst>
              <a:ext uri="{FF2B5EF4-FFF2-40B4-BE49-F238E27FC236}">
                <a16:creationId xmlns:a16="http://schemas.microsoft.com/office/drawing/2014/main" id="{E887E8A4-009B-5FF5-4D87-F70D80D649FF}"/>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a:extLst>
              <a:ext uri="{FF2B5EF4-FFF2-40B4-BE49-F238E27FC236}">
                <a16:creationId xmlns:a16="http://schemas.microsoft.com/office/drawing/2014/main" id="{E0705744-1AEC-8318-BAB7-DC1C30DAF99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a:extLst>
              <a:ext uri="{FF2B5EF4-FFF2-40B4-BE49-F238E27FC236}">
                <a16:creationId xmlns:a16="http://schemas.microsoft.com/office/drawing/2014/main" id="{ABC54604-E64E-EAB5-CB1C-65F5CDFF08E0}"/>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9</a:t>
            </a:fld>
            <a:endParaRPr lang="en-US" altLang="en-US"/>
          </a:p>
        </p:txBody>
      </p:sp>
    </p:spTree>
    <p:extLst>
      <p:ext uri="{BB962C8B-B14F-4D97-AF65-F5344CB8AC3E}">
        <p14:creationId xmlns:p14="http://schemas.microsoft.com/office/powerpoint/2010/main" val="1277071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179" eaLnBrk="0" hangingPunct="0">
              <a:defRPr sz="2400">
                <a:solidFill>
                  <a:schemeClr val="tx1"/>
                </a:solidFill>
                <a:latin typeface="Helvetica" panose="020B0604020202020204" pitchFamily="34" charset="0"/>
                <a:ea typeface="MS PGothic" panose="020B0600070205080204" pitchFamily="34" charset="-128"/>
              </a:defRPr>
            </a:lvl1pPr>
            <a:lvl2pPr marL="742873" indent="-285721" defTabSz="930179" eaLnBrk="0" hangingPunct="0">
              <a:defRPr sz="2400">
                <a:solidFill>
                  <a:schemeClr val="tx1"/>
                </a:solidFill>
                <a:latin typeface="Helvetica" panose="020B0604020202020204" pitchFamily="34" charset="0"/>
                <a:ea typeface="MS PGothic" panose="020B0600070205080204" pitchFamily="34" charset="-128"/>
              </a:defRPr>
            </a:lvl2pPr>
            <a:lvl3pPr marL="1142883" indent="-228577" defTabSz="930179" eaLnBrk="0" hangingPunct="0">
              <a:defRPr sz="2400">
                <a:solidFill>
                  <a:schemeClr val="tx1"/>
                </a:solidFill>
                <a:latin typeface="Helvetica" panose="020B0604020202020204" pitchFamily="34" charset="0"/>
                <a:ea typeface="MS PGothic" panose="020B0600070205080204" pitchFamily="34" charset="-128"/>
              </a:defRPr>
            </a:lvl3pPr>
            <a:lvl4pPr marL="1600036" indent="-228577" defTabSz="930179" eaLnBrk="0" hangingPunct="0">
              <a:defRPr sz="2400">
                <a:solidFill>
                  <a:schemeClr val="tx1"/>
                </a:solidFill>
                <a:latin typeface="Helvetica" panose="020B0604020202020204" pitchFamily="34" charset="0"/>
                <a:ea typeface="MS PGothic" panose="020B0600070205080204" pitchFamily="34" charset="-128"/>
              </a:defRPr>
            </a:lvl4pPr>
            <a:lvl5pPr marL="2057189" indent="-228577" defTabSz="930179" eaLnBrk="0" hangingPunct="0">
              <a:defRPr sz="2400">
                <a:solidFill>
                  <a:schemeClr val="tx1"/>
                </a:solidFill>
                <a:latin typeface="Helvetica" panose="020B0604020202020204" pitchFamily="34" charset="0"/>
                <a:ea typeface="MS PGothic" panose="020B0600070205080204" pitchFamily="34" charset="-128"/>
              </a:defRPr>
            </a:lvl5pPr>
            <a:lvl6pPr marL="2514343"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496"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8649"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5802"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179" rtl="0" eaLnBrk="0" fontAlgn="base" latinLnBrk="0" hangingPunct="0">
              <a:lnSpc>
                <a:spcPct val="100000"/>
              </a:lnSpc>
              <a:spcBef>
                <a:spcPct val="0"/>
              </a:spcBef>
              <a:spcAft>
                <a:spcPct val="0"/>
              </a:spcAft>
              <a:buClrTx/>
              <a:buSzTx/>
              <a:buFontTx/>
              <a:buNone/>
              <a:tabLst/>
              <a:defRPr/>
            </a:pPr>
            <a:fld id="{6CB64798-7BD6-4B88-81ED-0C1AFAB11F92}" type="slidenum">
              <a:rPr kumimoji="0" lang="en-US" altLang="en-US" sz="1300" b="0" i="0" u="none" strike="noStrike" kern="1200" cap="none" spc="0" normalizeH="0" baseline="0" noProof="0">
                <a:ln>
                  <a:noFill/>
                </a:ln>
                <a:solidFill>
                  <a:prstClr val="black"/>
                </a:solidFill>
                <a:effectLst/>
                <a:uLnTx/>
                <a:uFillTx/>
                <a:latin typeface="Times New Roman" panose="02020603050405020304" pitchFamily="18" charset="0"/>
                <a:ea typeface="MS PGothic" panose="020B0600070205080204" pitchFamily="34" charset="-128"/>
                <a:cs typeface="+mn-cs"/>
              </a:rPr>
              <a:pPr marL="0" marR="0" lvl="0" indent="0" algn="r" defTabSz="930179" rtl="0" eaLnBrk="0" fontAlgn="base" latinLnBrk="0" hangingPunct="0">
                <a:lnSpc>
                  <a:spcPct val="100000"/>
                </a:lnSpc>
                <a:spcBef>
                  <a:spcPct val="0"/>
                </a:spcBef>
                <a:spcAft>
                  <a:spcPct val="0"/>
                </a:spcAft>
                <a:buClrTx/>
                <a:buSzTx/>
                <a:buFontTx/>
                <a:buNone/>
                <a:tabLst/>
                <a:defRPr/>
              </a:pPr>
              <a:t>10</a:t>
            </a:fld>
            <a:endParaRPr kumimoji="0" lang="en-US" altLang="en-US" sz="1300" b="0" i="0" u="none" strike="noStrike" kern="1200" cap="none" spc="0" normalizeH="0" baseline="0" noProof="0" dirty="0">
              <a:ln>
                <a:noFill/>
              </a:ln>
              <a:solidFill>
                <a:prstClr val="black"/>
              </a:solidFill>
              <a:effectLst/>
              <a:uLnTx/>
              <a:uFillTx/>
              <a:latin typeface="Times New Roman" panose="02020603050405020304" pitchFamily="18" charset="0"/>
              <a:ea typeface="MS PGothic" panose="020B0600070205080204" pitchFamily="34" charset="-128"/>
              <a:cs typeface="+mn-cs"/>
            </a:endParaRPr>
          </a:p>
        </p:txBody>
      </p:sp>
      <p:sp>
        <p:nvSpPr>
          <p:cNvPr id="33794" name="Rectangle 2"/>
          <p:cNvSpPr>
            <a:spLocks noGrp="1" noRot="1" noChangeAspect="1" noChangeArrowheads="1" noTextEdit="1"/>
          </p:cNvSpPr>
          <p:nvPr>
            <p:ph type="sldImg"/>
          </p:nvPr>
        </p:nvSpPr>
        <p:spPr>
          <a:ln/>
        </p:spPr>
      </p:sp>
      <p:sp>
        <p:nvSpPr>
          <p:cNvPr id="337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5702595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179" eaLnBrk="0" hangingPunct="0">
              <a:defRPr sz="2400">
                <a:solidFill>
                  <a:schemeClr val="tx1"/>
                </a:solidFill>
                <a:latin typeface="Helvetica" panose="020B0604020202020204" pitchFamily="34" charset="0"/>
                <a:ea typeface="MS PGothic" panose="020B0600070205080204" pitchFamily="34" charset="-128"/>
              </a:defRPr>
            </a:lvl1pPr>
            <a:lvl2pPr marL="742873" indent="-285721" defTabSz="930179" eaLnBrk="0" hangingPunct="0">
              <a:defRPr sz="2400">
                <a:solidFill>
                  <a:schemeClr val="tx1"/>
                </a:solidFill>
                <a:latin typeface="Helvetica" panose="020B0604020202020204" pitchFamily="34" charset="0"/>
                <a:ea typeface="MS PGothic" panose="020B0600070205080204" pitchFamily="34" charset="-128"/>
              </a:defRPr>
            </a:lvl2pPr>
            <a:lvl3pPr marL="1142883" indent="-228577" defTabSz="930179" eaLnBrk="0" hangingPunct="0">
              <a:defRPr sz="2400">
                <a:solidFill>
                  <a:schemeClr val="tx1"/>
                </a:solidFill>
                <a:latin typeface="Helvetica" panose="020B0604020202020204" pitchFamily="34" charset="0"/>
                <a:ea typeface="MS PGothic" panose="020B0600070205080204" pitchFamily="34" charset="-128"/>
              </a:defRPr>
            </a:lvl3pPr>
            <a:lvl4pPr marL="1600036" indent="-228577" defTabSz="930179" eaLnBrk="0" hangingPunct="0">
              <a:defRPr sz="2400">
                <a:solidFill>
                  <a:schemeClr val="tx1"/>
                </a:solidFill>
                <a:latin typeface="Helvetica" panose="020B0604020202020204" pitchFamily="34" charset="0"/>
                <a:ea typeface="MS PGothic" panose="020B0600070205080204" pitchFamily="34" charset="-128"/>
              </a:defRPr>
            </a:lvl4pPr>
            <a:lvl5pPr marL="2057189" indent="-228577" defTabSz="930179" eaLnBrk="0" hangingPunct="0">
              <a:defRPr sz="2400">
                <a:solidFill>
                  <a:schemeClr val="tx1"/>
                </a:solidFill>
                <a:latin typeface="Helvetica" panose="020B0604020202020204" pitchFamily="34" charset="0"/>
                <a:ea typeface="MS PGothic" panose="020B0600070205080204" pitchFamily="34" charset="-128"/>
              </a:defRPr>
            </a:lvl5pPr>
            <a:lvl6pPr marL="2514343"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496"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8649"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5802"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179" rtl="0" eaLnBrk="0" fontAlgn="base" latinLnBrk="0" hangingPunct="0">
              <a:lnSpc>
                <a:spcPct val="100000"/>
              </a:lnSpc>
              <a:spcBef>
                <a:spcPct val="0"/>
              </a:spcBef>
              <a:spcAft>
                <a:spcPct val="0"/>
              </a:spcAft>
              <a:buClrTx/>
              <a:buSzTx/>
              <a:buFontTx/>
              <a:buNone/>
              <a:tabLst/>
              <a:defRPr/>
            </a:pPr>
            <a:fld id="{6CB64798-7BD6-4B88-81ED-0C1AFAB11F92}" type="slidenum">
              <a:rPr kumimoji="0" lang="en-US" altLang="en-US" sz="1300" b="0" i="0" u="none" strike="noStrike" kern="1200" cap="none" spc="0" normalizeH="0" baseline="0" noProof="0">
                <a:ln>
                  <a:noFill/>
                </a:ln>
                <a:solidFill>
                  <a:prstClr val="black"/>
                </a:solidFill>
                <a:effectLst/>
                <a:uLnTx/>
                <a:uFillTx/>
                <a:latin typeface="Times New Roman" panose="02020603050405020304" pitchFamily="18" charset="0"/>
                <a:ea typeface="MS PGothic" panose="020B0600070205080204" pitchFamily="34" charset="-128"/>
                <a:cs typeface="+mn-cs"/>
              </a:rPr>
              <a:pPr marL="0" marR="0" lvl="0" indent="0" algn="r" defTabSz="930179" rtl="0" eaLnBrk="0" fontAlgn="base" latinLnBrk="0" hangingPunct="0">
                <a:lnSpc>
                  <a:spcPct val="100000"/>
                </a:lnSpc>
                <a:spcBef>
                  <a:spcPct val="0"/>
                </a:spcBef>
                <a:spcAft>
                  <a:spcPct val="0"/>
                </a:spcAft>
                <a:buClrTx/>
                <a:buSzTx/>
                <a:buFontTx/>
                <a:buNone/>
                <a:tabLst/>
                <a:defRPr/>
              </a:pPr>
              <a:t>11</a:t>
            </a:fld>
            <a:endParaRPr kumimoji="0" lang="en-US" altLang="en-US" sz="1300" b="0" i="0" u="none" strike="noStrike" kern="1200" cap="none" spc="0" normalizeH="0" baseline="0" noProof="0" dirty="0">
              <a:ln>
                <a:noFill/>
              </a:ln>
              <a:solidFill>
                <a:prstClr val="black"/>
              </a:solidFill>
              <a:effectLst/>
              <a:uLnTx/>
              <a:uFillTx/>
              <a:latin typeface="Times New Roman" panose="02020603050405020304" pitchFamily="18" charset="0"/>
              <a:ea typeface="MS PGothic" panose="020B0600070205080204" pitchFamily="34" charset="-128"/>
              <a:cs typeface="+mn-cs"/>
            </a:endParaRPr>
          </a:p>
        </p:txBody>
      </p:sp>
      <p:sp>
        <p:nvSpPr>
          <p:cNvPr id="33794" name="Rectangle 2"/>
          <p:cNvSpPr>
            <a:spLocks noGrp="1" noRot="1" noChangeAspect="1" noChangeArrowheads="1" noTextEdit="1"/>
          </p:cNvSpPr>
          <p:nvPr>
            <p:ph type="sldImg"/>
          </p:nvPr>
        </p:nvSpPr>
        <p:spPr>
          <a:ln/>
        </p:spPr>
      </p:sp>
      <p:sp>
        <p:nvSpPr>
          <p:cNvPr id="337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0966829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839200" cy="4038600"/>
          </a:xfrm>
          <a:prstGeom prst="rect">
            <a:avLst/>
          </a:prstGeo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a:extLst>
              <a:ext uri="{FF2B5EF4-FFF2-40B4-BE49-F238E27FC236}">
                <a16:creationId xmlns:a16="http://schemas.microsoft.com/office/drawing/2014/main" id="{F05F4A72-606B-984B-907B-5BEA9B53E5C0}"/>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Tree>
    <p:extLst>
      <p:ext uri="{BB962C8B-B14F-4D97-AF65-F5344CB8AC3E}">
        <p14:creationId xmlns:p14="http://schemas.microsoft.com/office/powerpoint/2010/main" val="268763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336F2EBE-FF5F-4F9D-A3C2-A59A92D7809D}"/>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a:pPr>
                <a:defRPr/>
              </a:pPr>
              <a:t>‹#›</a:t>
            </a:fld>
            <a:endParaRPr lang="en-US" altLang="en-US"/>
          </a:p>
        </p:txBody>
      </p:sp>
    </p:spTree>
    <p:extLst>
      <p:ext uri="{BB962C8B-B14F-4D97-AF65-F5344CB8AC3E}">
        <p14:creationId xmlns:p14="http://schemas.microsoft.com/office/powerpoint/2010/main" val="30413743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4389"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A6D4A7F0-1138-4608-80AA-D0A6F5D41187}"/>
              </a:ext>
            </a:extLst>
          </p:cNvPr>
          <p:cNvSpPr>
            <a:spLocks noGrp="1" noChangeArrowheads="1"/>
          </p:cNvSpPr>
          <p:nvPr>
            <p:ph type="sldNum" sz="quarter" idx="10"/>
          </p:nvPr>
        </p:nvSpPr>
        <p:spPr>
          <a:ln/>
        </p:spPr>
        <p:txBody>
          <a:bodyPr/>
          <a:lstStyle>
            <a:lvl1pPr>
              <a:defRPr/>
            </a:lvl1pPr>
          </a:lstStyle>
          <a:p>
            <a:pPr>
              <a:defRPr/>
            </a:pPr>
            <a:fld id="{00852D5F-D37B-4E9D-98AD-511A1ABBD6A9}" type="slidenum">
              <a:rPr lang="en-US" altLang="en-US"/>
              <a:pPr>
                <a:defRPr/>
              </a:pPr>
              <a:t>‹#›</a:t>
            </a:fld>
            <a:endParaRPr lang="en-US" altLang="en-US"/>
          </a:p>
        </p:txBody>
      </p:sp>
    </p:spTree>
    <p:extLst>
      <p:ext uri="{BB962C8B-B14F-4D97-AF65-F5344CB8AC3E}">
        <p14:creationId xmlns:p14="http://schemas.microsoft.com/office/powerpoint/2010/main" val="422856192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6DFCFB3-6710-4DD2-8404-7E55A930F352}"/>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a:pPr>
                <a:defRPr/>
              </a:pPr>
              <a:t>‹#›</a:t>
            </a:fld>
            <a:endParaRPr lang="en-US" altLang="en-US"/>
          </a:p>
        </p:txBody>
      </p:sp>
    </p:spTree>
    <p:extLst>
      <p:ext uri="{BB962C8B-B14F-4D97-AF65-F5344CB8AC3E}">
        <p14:creationId xmlns:p14="http://schemas.microsoft.com/office/powerpoint/2010/main" val="39013143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86395196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BE8099E-18A5-481A-9697-216087BE0676}"/>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a:pPr>
                <a:defRPr/>
              </a:pPr>
              <a:t>‹#›</a:t>
            </a:fld>
            <a:endParaRPr lang="en-US" altLang="en-US"/>
          </a:p>
        </p:txBody>
      </p:sp>
    </p:spTree>
    <p:extLst>
      <p:ext uri="{BB962C8B-B14F-4D97-AF65-F5344CB8AC3E}">
        <p14:creationId xmlns:p14="http://schemas.microsoft.com/office/powerpoint/2010/main" val="110226703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7E2C57D-1205-411A-BA90-DF60A810F6DB}"/>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a:pPr>
                <a:defRPr/>
              </a:pPr>
              <a:t>‹#›</a:t>
            </a:fld>
            <a:endParaRPr lang="en-US" altLang="en-US"/>
          </a:p>
        </p:txBody>
      </p:sp>
    </p:spTree>
    <p:extLst>
      <p:ext uri="{BB962C8B-B14F-4D97-AF65-F5344CB8AC3E}">
        <p14:creationId xmlns:p14="http://schemas.microsoft.com/office/powerpoint/2010/main" val="9113977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9EB6957-06EE-46F8-A450-3DB417A1F8A6}"/>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a:pPr>
                <a:defRPr/>
              </a:pPr>
              <a:t>‹#›</a:t>
            </a:fld>
            <a:endParaRPr lang="en-US" altLang="en-US"/>
          </a:p>
        </p:txBody>
      </p:sp>
    </p:spTree>
    <p:extLst>
      <p:ext uri="{BB962C8B-B14F-4D97-AF65-F5344CB8AC3E}">
        <p14:creationId xmlns:p14="http://schemas.microsoft.com/office/powerpoint/2010/main" val="286707383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85C950AD-734E-45C7-8042-5795FFAD6750}"/>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a:pPr>
                <a:defRPr/>
              </a:pPr>
              <a:t>‹#›</a:t>
            </a:fld>
            <a:endParaRPr lang="en-US" altLang="en-US"/>
          </a:p>
        </p:txBody>
      </p:sp>
    </p:spTree>
    <p:extLst>
      <p:ext uri="{BB962C8B-B14F-4D97-AF65-F5344CB8AC3E}">
        <p14:creationId xmlns:p14="http://schemas.microsoft.com/office/powerpoint/2010/main" val="63525793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7A7A2CD-B5B0-4CF6-8038-339B0E99E366}"/>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a:pPr>
                <a:defRPr/>
              </a:pPr>
              <a:t>‹#›</a:t>
            </a:fld>
            <a:endParaRPr lang="en-US" altLang="en-US"/>
          </a:p>
        </p:txBody>
      </p:sp>
    </p:spTree>
    <p:extLst>
      <p:ext uri="{BB962C8B-B14F-4D97-AF65-F5344CB8AC3E}">
        <p14:creationId xmlns:p14="http://schemas.microsoft.com/office/powerpoint/2010/main" val="142269198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30317905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wo Columna">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
        <p:nvSpPr>
          <p:cNvPr id="3" name="Title 1">
            <a:extLst>
              <a:ext uri="{FF2B5EF4-FFF2-40B4-BE49-F238E27FC236}">
                <a16:creationId xmlns:a16="http://schemas.microsoft.com/office/drawing/2014/main" id="{FFB43658-48CD-764C-86BF-302575415EF4}"/>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
        <p:nvSpPr>
          <p:cNvPr id="4" name="Content Placeholder 2">
            <a:extLst>
              <a:ext uri="{FF2B5EF4-FFF2-40B4-BE49-F238E27FC236}">
                <a16:creationId xmlns:a16="http://schemas.microsoft.com/office/drawing/2014/main" id="{FF6F2A81-D24A-A44F-8915-B9DC7FC2AE67}"/>
              </a:ext>
            </a:extLst>
          </p:cNvPr>
          <p:cNvSpPr>
            <a:spLocks noGrp="1"/>
          </p:cNvSpPr>
          <p:nvPr>
            <p:ph idx="1"/>
          </p:nvPr>
        </p:nvSpPr>
        <p:spPr>
          <a:xfrm>
            <a:off x="152400"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0D255CA6-4B6D-7842-85B8-A423C0C60A30}"/>
              </a:ext>
            </a:extLst>
          </p:cNvPr>
          <p:cNvSpPr>
            <a:spLocks noGrp="1"/>
          </p:cNvSpPr>
          <p:nvPr>
            <p:ph idx="10"/>
          </p:nvPr>
        </p:nvSpPr>
        <p:spPr>
          <a:xfrm>
            <a:off x="4606103"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6926432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9" y="0"/>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997713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768351" y="820342"/>
            <a:ext cx="7707313" cy="3677840"/>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3640930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336F2EBE-FF5F-4F9D-A3C2-A59A92D7809D}"/>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a:pPr>
                <a:defRPr/>
              </a:pPr>
              <a:t>‹#›</a:t>
            </a:fld>
            <a:endParaRPr lang="en-US" altLang="en-US"/>
          </a:p>
        </p:txBody>
      </p:sp>
    </p:spTree>
    <p:extLst>
      <p:ext uri="{BB962C8B-B14F-4D97-AF65-F5344CB8AC3E}">
        <p14:creationId xmlns:p14="http://schemas.microsoft.com/office/powerpoint/2010/main" val="311211834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4389"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A6D4A7F0-1138-4608-80AA-D0A6F5D41187}"/>
              </a:ext>
            </a:extLst>
          </p:cNvPr>
          <p:cNvSpPr>
            <a:spLocks noGrp="1" noChangeArrowheads="1"/>
          </p:cNvSpPr>
          <p:nvPr>
            <p:ph type="sldNum" sz="quarter" idx="10"/>
          </p:nvPr>
        </p:nvSpPr>
        <p:spPr>
          <a:ln/>
        </p:spPr>
        <p:txBody>
          <a:bodyPr/>
          <a:lstStyle>
            <a:lvl1pPr>
              <a:defRPr/>
            </a:lvl1pPr>
          </a:lstStyle>
          <a:p>
            <a:pPr>
              <a:defRPr/>
            </a:pPr>
            <a:fld id="{00852D5F-D37B-4E9D-98AD-511A1ABBD6A9}" type="slidenum">
              <a:rPr lang="en-US" altLang="en-US"/>
              <a:pPr>
                <a:defRPr/>
              </a:pPr>
              <a:t>‹#›</a:t>
            </a:fld>
            <a:endParaRPr lang="en-US" altLang="en-US"/>
          </a:p>
        </p:txBody>
      </p:sp>
    </p:spTree>
    <p:extLst>
      <p:ext uri="{BB962C8B-B14F-4D97-AF65-F5344CB8AC3E}">
        <p14:creationId xmlns:p14="http://schemas.microsoft.com/office/powerpoint/2010/main" val="125977767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6DFCFB3-6710-4DD2-8404-7E55A930F352}"/>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a:pPr>
                <a:defRPr/>
              </a:pPr>
              <a:t>‹#›</a:t>
            </a:fld>
            <a:endParaRPr lang="en-US" altLang="en-US"/>
          </a:p>
        </p:txBody>
      </p:sp>
    </p:spTree>
    <p:extLst>
      <p:ext uri="{BB962C8B-B14F-4D97-AF65-F5344CB8AC3E}">
        <p14:creationId xmlns:p14="http://schemas.microsoft.com/office/powerpoint/2010/main" val="268445108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106797510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BE8099E-18A5-481A-9697-216087BE0676}"/>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a:pPr>
                <a:defRPr/>
              </a:pPr>
              <a:t>‹#›</a:t>
            </a:fld>
            <a:endParaRPr lang="en-US" altLang="en-US"/>
          </a:p>
        </p:txBody>
      </p:sp>
    </p:spTree>
    <p:extLst>
      <p:ext uri="{BB962C8B-B14F-4D97-AF65-F5344CB8AC3E}">
        <p14:creationId xmlns:p14="http://schemas.microsoft.com/office/powerpoint/2010/main" val="74042217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7E2C57D-1205-411A-BA90-DF60A810F6DB}"/>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a:pPr>
                <a:defRPr/>
              </a:pPr>
              <a:t>‹#›</a:t>
            </a:fld>
            <a:endParaRPr lang="en-US" altLang="en-US"/>
          </a:p>
        </p:txBody>
      </p:sp>
    </p:spTree>
    <p:extLst>
      <p:ext uri="{BB962C8B-B14F-4D97-AF65-F5344CB8AC3E}">
        <p14:creationId xmlns:p14="http://schemas.microsoft.com/office/powerpoint/2010/main" val="191592986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9EB6957-06EE-46F8-A450-3DB417A1F8A6}"/>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a:pPr>
                <a:defRPr/>
              </a:pPr>
              <a:t>‹#›</a:t>
            </a:fld>
            <a:endParaRPr lang="en-US" altLang="en-US"/>
          </a:p>
        </p:txBody>
      </p:sp>
    </p:spTree>
    <p:extLst>
      <p:ext uri="{BB962C8B-B14F-4D97-AF65-F5344CB8AC3E}">
        <p14:creationId xmlns:p14="http://schemas.microsoft.com/office/powerpoint/2010/main" val="399763741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85C950AD-734E-45C7-8042-5795FFAD6750}"/>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a:pPr>
                <a:defRPr/>
              </a:pPr>
              <a:t>‹#›</a:t>
            </a:fld>
            <a:endParaRPr lang="en-US" altLang="en-US"/>
          </a:p>
        </p:txBody>
      </p:sp>
    </p:spTree>
    <p:extLst>
      <p:ext uri="{BB962C8B-B14F-4D97-AF65-F5344CB8AC3E}">
        <p14:creationId xmlns:p14="http://schemas.microsoft.com/office/powerpoint/2010/main" val="552849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63574420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7A7A2CD-B5B0-4CF6-8038-339B0E99E366}"/>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a:pPr>
                <a:defRPr/>
              </a:pPr>
              <a:t>‹#›</a:t>
            </a:fld>
            <a:endParaRPr lang="en-US" altLang="en-US"/>
          </a:p>
        </p:txBody>
      </p:sp>
    </p:spTree>
    <p:extLst>
      <p:ext uri="{BB962C8B-B14F-4D97-AF65-F5344CB8AC3E}">
        <p14:creationId xmlns:p14="http://schemas.microsoft.com/office/powerpoint/2010/main" val="162962830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22647239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839200" cy="4038600"/>
          </a:xfrm>
          <a:prstGeom prst="rect">
            <a:avLst/>
          </a:prstGeo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a:extLst>
              <a:ext uri="{FF2B5EF4-FFF2-40B4-BE49-F238E27FC236}">
                <a16:creationId xmlns:a16="http://schemas.microsoft.com/office/drawing/2014/main" id="{F05F4A72-606B-984B-907B-5BEA9B53E5C0}"/>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Tree>
    <p:extLst>
      <p:ext uri="{BB962C8B-B14F-4D97-AF65-F5344CB8AC3E}">
        <p14:creationId xmlns:p14="http://schemas.microsoft.com/office/powerpoint/2010/main" val="166997721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wo Columna">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
        <p:nvSpPr>
          <p:cNvPr id="3" name="Title 1">
            <a:extLst>
              <a:ext uri="{FF2B5EF4-FFF2-40B4-BE49-F238E27FC236}">
                <a16:creationId xmlns:a16="http://schemas.microsoft.com/office/drawing/2014/main" id="{FFB43658-48CD-764C-86BF-302575415EF4}"/>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
        <p:nvSpPr>
          <p:cNvPr id="4" name="Content Placeholder 2">
            <a:extLst>
              <a:ext uri="{FF2B5EF4-FFF2-40B4-BE49-F238E27FC236}">
                <a16:creationId xmlns:a16="http://schemas.microsoft.com/office/drawing/2014/main" id="{FF6F2A81-D24A-A44F-8915-B9DC7FC2AE67}"/>
              </a:ext>
            </a:extLst>
          </p:cNvPr>
          <p:cNvSpPr>
            <a:spLocks noGrp="1"/>
          </p:cNvSpPr>
          <p:nvPr>
            <p:ph idx="1"/>
          </p:nvPr>
        </p:nvSpPr>
        <p:spPr>
          <a:xfrm>
            <a:off x="152400"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0D255CA6-4B6D-7842-85B8-A423C0C60A30}"/>
              </a:ext>
            </a:extLst>
          </p:cNvPr>
          <p:cNvSpPr>
            <a:spLocks noGrp="1"/>
          </p:cNvSpPr>
          <p:nvPr>
            <p:ph idx="10"/>
          </p:nvPr>
        </p:nvSpPr>
        <p:spPr>
          <a:xfrm>
            <a:off x="4606103"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0780977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33791756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a:lvl1pPr>
          </a:lstStyle>
          <a:p>
            <a:fld id="{80CC6A0C-5777-6141-8161-40A51E54DA25}" type="datetimeFigureOut">
              <a:rPr lang="en-US" altLang="en-US"/>
              <a:pPr/>
              <a:t>9/26/24</a:t>
            </a:fld>
            <a:endParaRPr lang="en-US" alt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a:lvl1pPr>
          </a:lstStyle>
          <a:p>
            <a:fld id="{BB1B0572-E7E6-434E-BFB5-5CD3555E83A4}"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240465079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01FA5FD1-732F-9047-B0F4-603D0EAC5CB0}" type="datetimeFigureOut">
              <a:rPr lang="en-US" altLang="en-US"/>
              <a:pPr/>
              <a:t>9/26/24</a:t>
            </a:fld>
            <a:endParaRPr lang="en-US" altLang="en-US"/>
          </a:p>
        </p:txBody>
      </p:sp>
      <p:sp>
        <p:nvSpPr>
          <p:cNvPr id="6"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64718446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D56D54B9-89B7-A248-9210-3C9346164D0F}" type="datetimeFigureOut">
              <a:rPr lang="en-US" altLang="en-US"/>
              <a:pPr/>
              <a:t>9/26/24</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B5559CE1-75A0-2043-A1BB-26E32B46DEB8}" type="slidenum">
              <a:rPr lang="en-US" altLang="en-US"/>
              <a:pPr/>
              <a:t>‹#›</a:t>
            </a:fld>
            <a:endParaRPr lang="en-US" altLang="en-US"/>
          </a:p>
        </p:txBody>
      </p:sp>
    </p:spTree>
    <p:extLst>
      <p:ext uri="{BB962C8B-B14F-4D97-AF65-F5344CB8AC3E}">
        <p14:creationId xmlns:p14="http://schemas.microsoft.com/office/powerpoint/2010/main" val="205554800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EBE5339B-726A-CF41-B4A0-6109F9D8F0EB}" type="datetimeFigureOut">
              <a:rPr lang="en-US" altLang="en-US"/>
              <a:pPr/>
              <a:t>9/26/24</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5ED28FB-5F5E-B441-A1E3-774C424C6E37}" type="slidenum">
              <a:rPr lang="en-US" altLang="en-US"/>
              <a:pPr/>
              <a:t>‹#›</a:t>
            </a:fld>
            <a:endParaRPr lang="en-US" altLang="en-US"/>
          </a:p>
        </p:txBody>
      </p:sp>
    </p:spTree>
    <p:extLst>
      <p:ext uri="{BB962C8B-B14F-4D97-AF65-F5344CB8AC3E}">
        <p14:creationId xmlns:p14="http://schemas.microsoft.com/office/powerpoint/2010/main" val="349372947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457200" y="1200150"/>
            <a:ext cx="8229600" cy="3394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7BBC359C-8B98-904F-955B-7B675E601B13}" type="datetimeFigureOut">
              <a:rPr lang="en-US" altLang="en-US"/>
              <a:pPr/>
              <a:t>9/26/24</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9A8E8E7-A6E1-1A4E-BFDF-C30BFEC4FA62}" type="slidenum">
              <a:rPr lang="en-US" altLang="en-US"/>
              <a:pPr/>
              <a:t>‹#›</a:t>
            </a:fld>
            <a:endParaRPr lang="en-US" altLang="en-US"/>
          </a:p>
        </p:txBody>
      </p:sp>
    </p:spTree>
    <p:extLst>
      <p:ext uri="{BB962C8B-B14F-4D97-AF65-F5344CB8AC3E}">
        <p14:creationId xmlns:p14="http://schemas.microsoft.com/office/powerpoint/2010/main" val="42897514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a:lvl1pPr>
          </a:lstStyle>
          <a:p>
            <a:fld id="{80CC6A0C-5777-6141-8161-40A51E54DA25}" type="datetimeFigureOut">
              <a:rPr lang="en-US" altLang="en-US"/>
              <a:pPr/>
              <a:t>9/26/24</a:t>
            </a:fld>
            <a:endParaRPr lang="en-US" alt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a:lvl1pPr>
          </a:lstStyle>
          <a:p>
            <a:fld id="{BB1B0572-E7E6-434E-BFB5-5CD3555E83A4}"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87825194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8" y="0"/>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068853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768350" y="820342"/>
            <a:ext cx="7707313" cy="3677840"/>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7565418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336F2EBE-FF5F-4F9D-A3C2-A59A92D7809D}"/>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a:pPr>
                <a:defRPr/>
              </a:pPr>
              <a:t>‹#›</a:t>
            </a:fld>
            <a:endParaRPr lang="en-US" altLang="en-US"/>
          </a:p>
        </p:txBody>
      </p:sp>
    </p:spTree>
    <p:extLst>
      <p:ext uri="{BB962C8B-B14F-4D97-AF65-F5344CB8AC3E}">
        <p14:creationId xmlns:p14="http://schemas.microsoft.com/office/powerpoint/2010/main" val="163400671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4389"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A6D4A7F0-1138-4608-80AA-D0A6F5D41187}"/>
              </a:ext>
            </a:extLst>
          </p:cNvPr>
          <p:cNvSpPr>
            <a:spLocks noGrp="1" noChangeArrowheads="1"/>
          </p:cNvSpPr>
          <p:nvPr>
            <p:ph type="sldNum" sz="quarter" idx="10"/>
          </p:nvPr>
        </p:nvSpPr>
        <p:spPr>
          <a:ln/>
        </p:spPr>
        <p:txBody>
          <a:bodyPr/>
          <a:lstStyle>
            <a:lvl1pPr>
              <a:defRPr/>
            </a:lvl1pPr>
          </a:lstStyle>
          <a:p>
            <a:pPr>
              <a:defRPr/>
            </a:pPr>
            <a:fld id="{00852D5F-D37B-4E9D-98AD-511A1ABBD6A9}" type="slidenum">
              <a:rPr lang="en-US" altLang="en-US"/>
              <a:pPr>
                <a:defRPr/>
              </a:pPr>
              <a:t>‹#›</a:t>
            </a:fld>
            <a:endParaRPr lang="en-US" altLang="en-US"/>
          </a:p>
        </p:txBody>
      </p:sp>
    </p:spTree>
    <p:extLst>
      <p:ext uri="{BB962C8B-B14F-4D97-AF65-F5344CB8AC3E}">
        <p14:creationId xmlns:p14="http://schemas.microsoft.com/office/powerpoint/2010/main" val="402704263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6DFCFB3-6710-4DD2-8404-7E55A930F352}"/>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a:pPr>
                <a:defRPr/>
              </a:pPr>
              <a:t>‹#›</a:t>
            </a:fld>
            <a:endParaRPr lang="en-US" altLang="en-US"/>
          </a:p>
        </p:txBody>
      </p:sp>
    </p:spTree>
    <p:extLst>
      <p:ext uri="{BB962C8B-B14F-4D97-AF65-F5344CB8AC3E}">
        <p14:creationId xmlns:p14="http://schemas.microsoft.com/office/powerpoint/2010/main" val="741684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209159904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BE8099E-18A5-481A-9697-216087BE0676}"/>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a:pPr>
                <a:defRPr/>
              </a:pPr>
              <a:t>‹#›</a:t>
            </a:fld>
            <a:endParaRPr lang="en-US" altLang="en-US"/>
          </a:p>
        </p:txBody>
      </p:sp>
    </p:spTree>
    <p:extLst>
      <p:ext uri="{BB962C8B-B14F-4D97-AF65-F5344CB8AC3E}">
        <p14:creationId xmlns:p14="http://schemas.microsoft.com/office/powerpoint/2010/main" val="62862951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7E2C57D-1205-411A-BA90-DF60A810F6DB}"/>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a:pPr>
                <a:defRPr/>
              </a:pPr>
              <a:t>‹#›</a:t>
            </a:fld>
            <a:endParaRPr lang="en-US" altLang="en-US"/>
          </a:p>
        </p:txBody>
      </p:sp>
    </p:spTree>
    <p:extLst>
      <p:ext uri="{BB962C8B-B14F-4D97-AF65-F5344CB8AC3E}">
        <p14:creationId xmlns:p14="http://schemas.microsoft.com/office/powerpoint/2010/main" val="271090389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9EB6957-06EE-46F8-A450-3DB417A1F8A6}"/>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a:pPr>
                <a:defRPr/>
              </a:pPr>
              <a:t>‹#›</a:t>
            </a:fld>
            <a:endParaRPr lang="en-US" altLang="en-US"/>
          </a:p>
        </p:txBody>
      </p:sp>
    </p:spTree>
    <p:extLst>
      <p:ext uri="{BB962C8B-B14F-4D97-AF65-F5344CB8AC3E}">
        <p14:creationId xmlns:p14="http://schemas.microsoft.com/office/powerpoint/2010/main" val="35283274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85C950AD-734E-45C7-8042-5795FFAD6750}"/>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a:pPr>
                <a:defRPr/>
              </a:pPr>
              <a:t>‹#›</a:t>
            </a:fld>
            <a:endParaRPr lang="en-US" altLang="en-US"/>
          </a:p>
        </p:txBody>
      </p:sp>
    </p:spTree>
    <p:extLst>
      <p:ext uri="{BB962C8B-B14F-4D97-AF65-F5344CB8AC3E}">
        <p14:creationId xmlns:p14="http://schemas.microsoft.com/office/powerpoint/2010/main" val="42613269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01FA5FD1-732F-9047-B0F4-603D0EAC5CB0}" type="datetimeFigureOut">
              <a:rPr lang="en-US" altLang="en-US"/>
              <a:pPr/>
              <a:t>9/26/24</a:t>
            </a:fld>
            <a:endParaRPr lang="en-US" altLang="en-US"/>
          </a:p>
        </p:txBody>
      </p:sp>
      <p:sp>
        <p:nvSpPr>
          <p:cNvPr id="6"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1108703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7A7A2CD-B5B0-4CF6-8038-339B0E99E366}"/>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a:pPr>
                <a:defRPr/>
              </a:pPr>
              <a:t>‹#›</a:t>
            </a:fld>
            <a:endParaRPr lang="en-US" altLang="en-US"/>
          </a:p>
        </p:txBody>
      </p:sp>
    </p:spTree>
    <p:extLst>
      <p:ext uri="{BB962C8B-B14F-4D97-AF65-F5344CB8AC3E}">
        <p14:creationId xmlns:p14="http://schemas.microsoft.com/office/powerpoint/2010/main" val="117610948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69366230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9" y="1"/>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4315839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768351" y="820342"/>
            <a:ext cx="7707313" cy="3677840"/>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7088934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336F2EBE-FF5F-4F9D-A3C2-A59A92D7809D}"/>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a:pPr>
                <a:defRPr/>
              </a:pPr>
              <a:t>‹#›</a:t>
            </a:fld>
            <a:endParaRPr lang="en-US" altLang="en-US"/>
          </a:p>
        </p:txBody>
      </p:sp>
    </p:spTree>
    <p:extLst>
      <p:ext uri="{BB962C8B-B14F-4D97-AF65-F5344CB8AC3E}">
        <p14:creationId xmlns:p14="http://schemas.microsoft.com/office/powerpoint/2010/main" val="37864586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4388"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6"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A6D4A7F0-1138-4608-80AA-D0A6F5D41187}"/>
              </a:ext>
            </a:extLst>
          </p:cNvPr>
          <p:cNvSpPr>
            <a:spLocks noGrp="1" noChangeArrowheads="1"/>
          </p:cNvSpPr>
          <p:nvPr>
            <p:ph type="sldNum" sz="quarter" idx="10"/>
          </p:nvPr>
        </p:nvSpPr>
        <p:spPr>
          <a:ln/>
        </p:spPr>
        <p:txBody>
          <a:bodyPr/>
          <a:lstStyle>
            <a:lvl1pPr>
              <a:defRPr/>
            </a:lvl1pPr>
          </a:lstStyle>
          <a:p>
            <a:pPr>
              <a:defRPr/>
            </a:pPr>
            <a:fld id="{00852D5F-D37B-4E9D-98AD-511A1ABBD6A9}" type="slidenum">
              <a:rPr lang="en-US" altLang="en-US"/>
              <a:pPr>
                <a:defRPr/>
              </a:pPr>
              <a:t>‹#›</a:t>
            </a:fld>
            <a:endParaRPr lang="en-US" altLang="en-US"/>
          </a:p>
        </p:txBody>
      </p:sp>
    </p:spTree>
    <p:extLst>
      <p:ext uri="{BB962C8B-B14F-4D97-AF65-F5344CB8AC3E}">
        <p14:creationId xmlns:p14="http://schemas.microsoft.com/office/powerpoint/2010/main" val="40137459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6DFCFB3-6710-4DD2-8404-7E55A930F352}"/>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a:pPr>
                <a:defRPr/>
              </a:pPr>
              <a:t>‹#›</a:t>
            </a:fld>
            <a:endParaRPr lang="en-US" altLang="en-US"/>
          </a:p>
        </p:txBody>
      </p:sp>
    </p:spTree>
    <p:extLst>
      <p:ext uri="{BB962C8B-B14F-4D97-AF65-F5344CB8AC3E}">
        <p14:creationId xmlns:p14="http://schemas.microsoft.com/office/powerpoint/2010/main" val="772589175"/>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227039509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BE8099E-18A5-481A-9697-216087BE0676}"/>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a:pPr>
                <a:defRPr/>
              </a:pPr>
              <a:t>‹#›</a:t>
            </a:fld>
            <a:endParaRPr lang="en-US" altLang="en-US"/>
          </a:p>
        </p:txBody>
      </p:sp>
    </p:spTree>
    <p:extLst>
      <p:ext uri="{BB962C8B-B14F-4D97-AF65-F5344CB8AC3E}">
        <p14:creationId xmlns:p14="http://schemas.microsoft.com/office/powerpoint/2010/main" val="2812182970"/>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9"/>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7E2C57D-1205-411A-BA90-DF60A810F6DB}"/>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a:pPr>
                <a:defRPr/>
              </a:pPr>
              <a:t>‹#›</a:t>
            </a:fld>
            <a:endParaRPr lang="en-US" altLang="en-US"/>
          </a:p>
        </p:txBody>
      </p:sp>
    </p:spTree>
    <p:extLst>
      <p:ext uri="{BB962C8B-B14F-4D97-AF65-F5344CB8AC3E}">
        <p14:creationId xmlns:p14="http://schemas.microsoft.com/office/powerpoint/2010/main" val="14490362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D56D54B9-89B7-A248-9210-3C9346164D0F}" type="datetimeFigureOut">
              <a:rPr lang="en-US" altLang="en-US"/>
              <a:pPr/>
              <a:t>9/26/24</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B5559CE1-75A0-2043-A1BB-26E32B46DEB8}" type="slidenum">
              <a:rPr lang="en-US" altLang="en-US"/>
              <a:pPr/>
              <a:t>‹#›</a:t>
            </a:fld>
            <a:endParaRPr lang="en-US" altLang="en-US"/>
          </a:p>
        </p:txBody>
      </p:sp>
    </p:spTree>
    <p:extLst>
      <p:ext uri="{BB962C8B-B14F-4D97-AF65-F5344CB8AC3E}">
        <p14:creationId xmlns:p14="http://schemas.microsoft.com/office/powerpoint/2010/main" val="165622041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9EB6957-06EE-46F8-A450-3DB417A1F8A6}"/>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a:pPr>
                <a:defRPr/>
              </a:pPr>
              <a:t>‹#›</a:t>
            </a:fld>
            <a:endParaRPr lang="en-US" altLang="en-US"/>
          </a:p>
        </p:txBody>
      </p:sp>
    </p:spTree>
    <p:extLst>
      <p:ext uri="{BB962C8B-B14F-4D97-AF65-F5344CB8AC3E}">
        <p14:creationId xmlns:p14="http://schemas.microsoft.com/office/powerpoint/2010/main" val="22772983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85C950AD-734E-45C7-8042-5795FFAD6750}"/>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a:pPr>
                <a:defRPr/>
              </a:pPr>
              <a:t>‹#›</a:t>
            </a:fld>
            <a:endParaRPr lang="en-US" altLang="en-US"/>
          </a:p>
        </p:txBody>
      </p:sp>
    </p:spTree>
    <p:extLst>
      <p:ext uri="{BB962C8B-B14F-4D97-AF65-F5344CB8AC3E}">
        <p14:creationId xmlns:p14="http://schemas.microsoft.com/office/powerpoint/2010/main" val="1420180075"/>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7A7A2CD-B5B0-4CF6-8038-339B0E99E366}"/>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a:pPr>
                <a:defRPr/>
              </a:pPr>
              <a:t>‹#›</a:t>
            </a:fld>
            <a:endParaRPr lang="en-US" altLang="en-US"/>
          </a:p>
        </p:txBody>
      </p:sp>
    </p:spTree>
    <p:extLst>
      <p:ext uri="{BB962C8B-B14F-4D97-AF65-F5344CB8AC3E}">
        <p14:creationId xmlns:p14="http://schemas.microsoft.com/office/powerpoint/2010/main" val="1731964968"/>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39144704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EBE5339B-726A-CF41-B4A0-6109F9D8F0EB}" type="datetimeFigureOut">
              <a:rPr lang="en-US" altLang="en-US"/>
              <a:pPr/>
              <a:t>9/26/24</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5ED28FB-5F5E-B441-A1E3-774C424C6E37}" type="slidenum">
              <a:rPr lang="en-US" altLang="en-US"/>
              <a:pPr/>
              <a:t>‹#›</a:t>
            </a:fld>
            <a:endParaRPr lang="en-US" altLang="en-US"/>
          </a:p>
        </p:txBody>
      </p:sp>
    </p:spTree>
    <p:extLst>
      <p:ext uri="{BB962C8B-B14F-4D97-AF65-F5344CB8AC3E}">
        <p14:creationId xmlns:p14="http://schemas.microsoft.com/office/powerpoint/2010/main" val="4133984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9" y="0"/>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03953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768351" y="820342"/>
            <a:ext cx="7707313" cy="3677840"/>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515513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emf"/></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5.xml"/><Relationship Id="rId13" Type="http://schemas.openxmlformats.org/officeDocument/2006/relationships/theme" Target="../theme/theme2.xml"/><Relationship Id="rId3" Type="http://schemas.openxmlformats.org/officeDocument/2006/relationships/slideLayout" Target="../slideLayouts/slideLayout10.xml"/><Relationship Id="rId7" Type="http://schemas.openxmlformats.org/officeDocument/2006/relationships/slideLayout" Target="../slideLayouts/slideLayout14.xml"/><Relationship Id="rId12" Type="http://schemas.openxmlformats.org/officeDocument/2006/relationships/slideLayout" Target="../slideLayouts/slideLayout19.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11" Type="http://schemas.openxmlformats.org/officeDocument/2006/relationships/slideLayout" Target="../slideLayouts/slideLayout18.xml"/><Relationship Id="rId5" Type="http://schemas.openxmlformats.org/officeDocument/2006/relationships/slideLayout" Target="../slideLayouts/slideLayout12.xml"/><Relationship Id="rId10" Type="http://schemas.openxmlformats.org/officeDocument/2006/relationships/slideLayout" Target="../slideLayouts/slideLayout17.xml"/><Relationship Id="rId4" Type="http://schemas.openxmlformats.org/officeDocument/2006/relationships/slideLayout" Target="../slideLayouts/slideLayout11.xml"/><Relationship Id="rId9" Type="http://schemas.openxmlformats.org/officeDocument/2006/relationships/slideLayout" Target="../slideLayouts/slideLayout16.xml"/><Relationship Id="rId14" Type="http://schemas.openxmlformats.org/officeDocument/2006/relationships/image" Target="../media/image2.jpe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theme" Target="../theme/theme3.xml"/><Relationship Id="rId3" Type="http://schemas.openxmlformats.org/officeDocument/2006/relationships/slideLayout" Target="../slideLayouts/slideLayout22.xml"/><Relationship Id="rId7" Type="http://schemas.openxmlformats.org/officeDocument/2006/relationships/slideLayout" Target="../slideLayouts/slideLayout26.xml"/><Relationship Id="rId12" Type="http://schemas.openxmlformats.org/officeDocument/2006/relationships/slideLayout" Target="../slideLayouts/slideLayout31.xml"/><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0" Type="http://schemas.openxmlformats.org/officeDocument/2006/relationships/slideLayout" Target="../slideLayouts/slideLayout29.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image" Target="../media/image2.jpe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9.xml"/><Relationship Id="rId3" Type="http://schemas.openxmlformats.org/officeDocument/2006/relationships/slideLayout" Target="../slideLayouts/slideLayout34.xml"/><Relationship Id="rId7" Type="http://schemas.openxmlformats.org/officeDocument/2006/relationships/slideLayout" Target="../slideLayouts/slideLayout38.xml"/><Relationship Id="rId2" Type="http://schemas.openxmlformats.org/officeDocument/2006/relationships/slideLayout" Target="../slideLayouts/slideLayout33.xml"/><Relationship Id="rId1" Type="http://schemas.openxmlformats.org/officeDocument/2006/relationships/slideLayout" Target="../slideLayouts/slideLayout32.xml"/><Relationship Id="rId6" Type="http://schemas.openxmlformats.org/officeDocument/2006/relationships/slideLayout" Target="../slideLayouts/slideLayout37.xml"/><Relationship Id="rId5" Type="http://schemas.openxmlformats.org/officeDocument/2006/relationships/slideLayout" Target="../slideLayouts/slideLayout36.xml"/><Relationship Id="rId10" Type="http://schemas.openxmlformats.org/officeDocument/2006/relationships/image" Target="../media/image1.emf"/><Relationship Id="rId4" Type="http://schemas.openxmlformats.org/officeDocument/2006/relationships/slideLayout" Target="../slideLayouts/slideLayout35.xml"/><Relationship Id="rId9"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7.xml"/><Relationship Id="rId13" Type="http://schemas.openxmlformats.org/officeDocument/2006/relationships/theme" Target="../theme/theme5.xml"/><Relationship Id="rId3" Type="http://schemas.openxmlformats.org/officeDocument/2006/relationships/slideLayout" Target="../slideLayouts/slideLayout42.xml"/><Relationship Id="rId7" Type="http://schemas.openxmlformats.org/officeDocument/2006/relationships/slideLayout" Target="../slideLayouts/slideLayout46.xml"/><Relationship Id="rId12" Type="http://schemas.openxmlformats.org/officeDocument/2006/relationships/slideLayout" Target="../slideLayouts/slideLayout51.xml"/><Relationship Id="rId2" Type="http://schemas.openxmlformats.org/officeDocument/2006/relationships/slideLayout" Target="../slideLayouts/slideLayout41.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5" Type="http://schemas.openxmlformats.org/officeDocument/2006/relationships/slideLayout" Target="../slideLayouts/slideLayout44.xml"/><Relationship Id="rId10" Type="http://schemas.openxmlformats.org/officeDocument/2006/relationships/slideLayout" Target="../slideLayouts/slideLayout49.xml"/><Relationship Id="rId4" Type="http://schemas.openxmlformats.org/officeDocument/2006/relationships/slideLayout" Target="../slideLayouts/slideLayout43.xml"/><Relationship Id="rId9" Type="http://schemas.openxmlformats.org/officeDocument/2006/relationships/slideLayout" Target="../slideLayouts/slideLayout48.xml"/><Relationship Id="rId14" Type="http://schemas.openxmlformats.org/officeDocument/2006/relationships/image" Target="../media/image2.jpeg"/></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59.xml"/><Relationship Id="rId13" Type="http://schemas.openxmlformats.org/officeDocument/2006/relationships/theme" Target="../theme/theme6.xml"/><Relationship Id="rId3" Type="http://schemas.openxmlformats.org/officeDocument/2006/relationships/slideLayout" Target="../slideLayouts/slideLayout54.xml"/><Relationship Id="rId7" Type="http://schemas.openxmlformats.org/officeDocument/2006/relationships/slideLayout" Target="../slideLayouts/slideLayout58.xml"/><Relationship Id="rId12" Type="http://schemas.openxmlformats.org/officeDocument/2006/relationships/slideLayout" Target="../slideLayouts/slideLayout63.xml"/><Relationship Id="rId2" Type="http://schemas.openxmlformats.org/officeDocument/2006/relationships/slideLayout" Target="../slideLayouts/slideLayout53.xml"/><Relationship Id="rId1" Type="http://schemas.openxmlformats.org/officeDocument/2006/relationships/slideLayout" Target="../slideLayouts/slideLayout52.xml"/><Relationship Id="rId6" Type="http://schemas.openxmlformats.org/officeDocument/2006/relationships/slideLayout" Target="../slideLayouts/slideLayout57.xml"/><Relationship Id="rId11" Type="http://schemas.openxmlformats.org/officeDocument/2006/relationships/slideLayout" Target="../slideLayouts/slideLayout62.xml"/><Relationship Id="rId5" Type="http://schemas.openxmlformats.org/officeDocument/2006/relationships/slideLayout" Target="../slideLayouts/slideLayout56.xml"/><Relationship Id="rId10" Type="http://schemas.openxmlformats.org/officeDocument/2006/relationships/slideLayout" Target="../slideLayouts/slideLayout61.xml"/><Relationship Id="rId4" Type="http://schemas.openxmlformats.org/officeDocument/2006/relationships/slideLayout" Target="../slideLayouts/slideLayout55.xml"/><Relationship Id="rId9" Type="http://schemas.openxmlformats.org/officeDocument/2006/relationships/slideLayout" Target="../slideLayouts/slideLayout60.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9" name="TextBox 11"/>
          <p:cNvSpPr txBox="1">
            <a:spLocks noChangeArrowheads="1"/>
          </p:cNvSpPr>
          <p:nvPr userDrawn="1"/>
        </p:nvSpPr>
        <p:spPr bwMode="auto">
          <a:xfrm>
            <a:off x="255588" y="4695825"/>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Introduction to Databases (F24): </a:t>
            </a:r>
            <a:r>
              <a:rPr lang="en-US" altLang="en-US" sz="1050" i="1" dirty="0">
                <a:solidFill>
                  <a:schemeClr val="bg1"/>
                </a:solidFill>
              </a:rPr>
              <a:t>Lecture 4 – ER(3), Relational(3), SQL (3)</a:t>
            </a:r>
            <a:br>
              <a:rPr lang="en-US" altLang="en-US" sz="1050" i="1" baseline="0" dirty="0">
                <a:solidFill>
                  <a:schemeClr val="bg1"/>
                </a:solidFill>
              </a:rPr>
            </a:br>
            <a:r>
              <a:rPr lang="de-DE" altLang="en-US" sz="900" i="1" dirty="0">
                <a:solidFill>
                  <a:schemeClr val="bg1"/>
                </a:solidFill>
              </a:rPr>
              <a:t>© Donald F. Ferguson, 2024</a:t>
            </a:r>
            <a:endParaRPr lang="en-US" altLang="en-US" sz="900" i="1" dirty="0">
              <a:solidFill>
                <a:schemeClr val="bg1"/>
              </a:solidFill>
            </a:endParaRPr>
          </a:p>
        </p:txBody>
      </p:sp>
      <p:pic>
        <p:nvPicPr>
          <p:cNvPr id="12" name="Picture 10"/>
          <p:cNvPicPr>
            <a:picLocks noChangeAspect="1"/>
          </p:cNvPicPr>
          <p:nvPr userDrawn="1"/>
        </p:nvPicPr>
        <p:blipFill>
          <a:blip r:embed="rId9">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Tree>
  </p:cSld>
  <p:clrMap bg1="lt1" tx1="dk1" bg2="lt2" tx2="dk2" accent1="accent1" accent2="accent2" accent3="accent3" accent4="accent4" accent5="accent5" accent6="accent6" hlink="hlink" folHlink="folHlink"/>
  <p:sldLayoutIdLst>
    <p:sldLayoutId id="2147493469" r:id="rId1"/>
    <p:sldLayoutId id="2147493474" r:id="rId2"/>
    <p:sldLayoutId id="2147493586" r:id="rId3"/>
    <p:sldLayoutId id="2147493478" r:id="rId4"/>
    <p:sldLayoutId id="2147493475" r:id="rId5"/>
    <p:sldLayoutId id="2147493476" r:id="rId6"/>
    <p:sldLayoutId id="2147493477" r:id="rId7"/>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6112478-D9B7-4D0D-ADE5-62D5EFAAFBBF}"/>
              </a:ext>
            </a:extLst>
          </p:cNvPr>
          <p:cNvSpPr>
            <a:spLocks noGrp="1" noChangeArrowheads="1"/>
          </p:cNvSpPr>
          <p:nvPr>
            <p:ph type="body" idx="1"/>
          </p:nvPr>
        </p:nvSpPr>
        <p:spPr bwMode="auto">
          <a:xfrm>
            <a:off x="773085" y="820342"/>
            <a:ext cx="7702579"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rgbClr val="002060"/>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userDrawn="1"/>
        </p:nvSpPr>
        <p:spPr bwMode="auto">
          <a:xfrm>
            <a:off x="4512847" y="4960144"/>
            <a:ext cx="381835"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2.</a:t>
            </a:r>
            <a:fld id="{669DE52E-05EC-4487-BE79-3F9A6A9F8797}"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362D880-06BD-4D02-876C-3226AC8E6F10}"/>
              </a:ext>
            </a:extLst>
          </p:cNvPr>
          <p:cNvSpPr>
            <a:spLocks/>
          </p:cNvSpPr>
          <p:nvPr/>
        </p:nvSpPr>
        <p:spPr bwMode="auto">
          <a:xfrm>
            <a:off x="8916988" y="4083844"/>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0" name="Picture 8" descr="Cover-6Ed"/>
          <p:cNvPicPr>
            <a:picLocks noChangeAspect="1" noChangeArrowheads="1"/>
          </p:cNvPicPr>
          <p:nvPr userDrawn="1"/>
        </p:nvPicPr>
        <p:blipFill>
          <a:blip r:embed="rId14"/>
          <a:stretch>
            <a:fillRect/>
          </a:stretch>
        </p:blipFill>
        <p:spPr bwMode="auto">
          <a:xfrm>
            <a:off x="5546" y="1"/>
            <a:ext cx="742012" cy="71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0763827"/>
      </p:ext>
    </p:extLst>
  </p:cSld>
  <p:clrMap bg1="lt1" tx1="dk1" bg2="lt2" tx2="dk2" accent1="accent1" accent2="accent2" accent3="accent3" accent4="accent4" accent5="accent5" accent6="accent6" hlink="hlink" folHlink="folHlink"/>
  <p:sldLayoutIdLst>
    <p:sldLayoutId id="2147493588" r:id="rId1"/>
    <p:sldLayoutId id="2147493589" r:id="rId2"/>
    <p:sldLayoutId id="2147493590" r:id="rId3"/>
    <p:sldLayoutId id="2147493591" r:id="rId4"/>
    <p:sldLayoutId id="2147493592" r:id="rId5"/>
    <p:sldLayoutId id="2147493593" r:id="rId6"/>
    <p:sldLayoutId id="2147493594" r:id="rId7"/>
    <p:sldLayoutId id="2147493595" r:id="rId8"/>
    <p:sldLayoutId id="2147493596" r:id="rId9"/>
    <p:sldLayoutId id="2147493597" r:id="rId10"/>
    <p:sldLayoutId id="2147493598" r:id="rId11"/>
    <p:sldLayoutId id="2147493599" r:id="rId12"/>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95000"/>
        <a:buFont typeface="Monotype Sorts" pitchFamily="-65" charset="2"/>
        <a:buChar char="l"/>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6112478-D9B7-4D0D-ADE5-62D5EFAAFBBF}"/>
              </a:ext>
            </a:extLst>
          </p:cNvPr>
          <p:cNvSpPr>
            <a:spLocks noGrp="1" noChangeArrowheads="1"/>
          </p:cNvSpPr>
          <p:nvPr>
            <p:ph type="body" idx="1"/>
          </p:nvPr>
        </p:nvSpPr>
        <p:spPr bwMode="auto">
          <a:xfrm>
            <a:off x="768351" y="820342"/>
            <a:ext cx="7707313"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rgbClr val="002060"/>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userDrawn="1"/>
        </p:nvSpPr>
        <p:spPr bwMode="auto">
          <a:xfrm>
            <a:off x="4512846" y="4960144"/>
            <a:ext cx="381835"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3.</a:t>
            </a:r>
            <a:fld id="{669DE52E-05EC-4487-BE79-3F9A6A9F8797}"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362D880-06BD-4D02-876C-3226AC8E6F10}"/>
              </a:ext>
            </a:extLst>
          </p:cNvPr>
          <p:cNvSpPr>
            <a:spLocks/>
          </p:cNvSpPr>
          <p:nvPr/>
        </p:nvSpPr>
        <p:spPr bwMode="auto">
          <a:xfrm>
            <a:off x="8916988" y="4083844"/>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0" name="Picture 8" descr="Cover-6Ed"/>
          <p:cNvPicPr>
            <a:picLocks noChangeAspect="1" noChangeArrowheads="1"/>
          </p:cNvPicPr>
          <p:nvPr userDrawn="1"/>
        </p:nvPicPr>
        <p:blipFill>
          <a:blip r:embed="rId14"/>
          <a:stretch>
            <a:fillRect/>
          </a:stretch>
        </p:blipFill>
        <p:spPr bwMode="auto">
          <a:xfrm>
            <a:off x="5546" y="1"/>
            <a:ext cx="742012" cy="71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48677385"/>
      </p:ext>
    </p:extLst>
  </p:cSld>
  <p:clrMap bg1="lt1" tx1="dk1" bg2="lt2" tx2="dk2" accent1="accent1" accent2="accent2" accent3="accent3" accent4="accent4" accent5="accent5" accent6="accent6" hlink="hlink" folHlink="folHlink"/>
  <p:sldLayoutIdLst>
    <p:sldLayoutId id="2147493618" r:id="rId1"/>
    <p:sldLayoutId id="2147493619" r:id="rId2"/>
    <p:sldLayoutId id="2147493620" r:id="rId3"/>
    <p:sldLayoutId id="2147493621" r:id="rId4"/>
    <p:sldLayoutId id="2147493622" r:id="rId5"/>
    <p:sldLayoutId id="2147493623" r:id="rId6"/>
    <p:sldLayoutId id="2147493624" r:id="rId7"/>
    <p:sldLayoutId id="2147493625" r:id="rId8"/>
    <p:sldLayoutId id="2147493626" r:id="rId9"/>
    <p:sldLayoutId id="2147493627" r:id="rId10"/>
    <p:sldLayoutId id="2147493628" r:id="rId11"/>
    <p:sldLayoutId id="2147493629" r:id="rId12"/>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95000"/>
        <a:buFont typeface="Monotype Sorts" pitchFamily="-65" charset="2"/>
        <a:buChar char="l"/>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9" name="TextBox 11"/>
          <p:cNvSpPr txBox="1">
            <a:spLocks noChangeArrowheads="1"/>
          </p:cNvSpPr>
          <p:nvPr userDrawn="1"/>
        </p:nvSpPr>
        <p:spPr bwMode="auto">
          <a:xfrm>
            <a:off x="255588" y="4695825"/>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1050" b="1">
                <a:solidFill>
                  <a:schemeClr val="bg1"/>
                </a:solidFill>
              </a:rPr>
              <a:pPr marL="0" marR="0" indent="0" algn="l" defTabSz="457200" rtl="0" eaLnBrk="1" fontAlgn="base" latinLnBrk="0" hangingPunct="1">
                <a:lnSpc>
                  <a:spcPct val="100000"/>
                </a:lnSpc>
                <a:spcBef>
                  <a:spcPct val="0"/>
                </a:spcBef>
                <a:spcAft>
                  <a:spcPct val="0"/>
                </a:spcAft>
                <a:buClrTx/>
                <a:buSzTx/>
                <a:buFontTx/>
                <a:buNone/>
                <a:tabLst/>
                <a:defRPr/>
              </a:pPr>
              <a:t>‹#›</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Introduction to Databases (S21): </a:t>
            </a:r>
            <a:r>
              <a:rPr lang="en-US" altLang="en-US" sz="1050" i="1" dirty="0">
                <a:solidFill>
                  <a:schemeClr val="bg1"/>
                </a:solidFill>
              </a:rPr>
              <a:t>Lecture 3: ER, Relational, SQL (III)</a:t>
            </a:r>
            <a:br>
              <a:rPr lang="en-US" altLang="en-US" sz="1050" i="1" baseline="0" dirty="0">
                <a:solidFill>
                  <a:schemeClr val="bg1"/>
                </a:solidFill>
              </a:rPr>
            </a:br>
            <a:r>
              <a:rPr lang="de-DE" altLang="en-US" sz="900" i="1" dirty="0">
                <a:solidFill>
                  <a:schemeClr val="bg1"/>
                </a:solidFill>
              </a:rPr>
              <a:t>© Donald F. Ferguson, 2020</a:t>
            </a:r>
            <a:endParaRPr lang="en-US" altLang="en-US" sz="900" i="1" dirty="0">
              <a:solidFill>
                <a:schemeClr val="bg1"/>
              </a:solidFill>
            </a:endParaRPr>
          </a:p>
        </p:txBody>
      </p:sp>
      <p:pic>
        <p:nvPicPr>
          <p:cNvPr id="12" name="Picture 10"/>
          <p:cNvPicPr>
            <a:picLocks noChangeAspect="1"/>
          </p:cNvPicPr>
          <p:nvPr userDrawn="1"/>
        </p:nvPicPr>
        <p:blipFill>
          <a:blip r:embed="rId10">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Tree>
    <p:extLst>
      <p:ext uri="{BB962C8B-B14F-4D97-AF65-F5344CB8AC3E}">
        <p14:creationId xmlns:p14="http://schemas.microsoft.com/office/powerpoint/2010/main" val="2474524347"/>
      </p:ext>
    </p:extLst>
  </p:cSld>
  <p:clrMap bg1="lt1" tx1="dk1" bg2="lt2" tx2="dk2" accent1="accent1" accent2="accent2" accent3="accent3" accent4="accent4" accent5="accent5" accent6="accent6" hlink="hlink" folHlink="folHlink"/>
  <p:sldLayoutIdLst>
    <p:sldLayoutId id="2147493631" r:id="rId1"/>
    <p:sldLayoutId id="2147493632" r:id="rId2"/>
    <p:sldLayoutId id="2147493633" r:id="rId3"/>
    <p:sldLayoutId id="2147493634" r:id="rId4"/>
    <p:sldLayoutId id="2147493635" r:id="rId5"/>
    <p:sldLayoutId id="2147493636" r:id="rId6"/>
    <p:sldLayoutId id="2147493637" r:id="rId7"/>
    <p:sldLayoutId id="2147493638" r:id="rId8"/>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6112478-D9B7-4D0D-ADE5-62D5EFAAFBBF}"/>
              </a:ext>
            </a:extLst>
          </p:cNvPr>
          <p:cNvSpPr>
            <a:spLocks noGrp="1" noChangeArrowheads="1"/>
          </p:cNvSpPr>
          <p:nvPr>
            <p:ph type="body" idx="1"/>
          </p:nvPr>
        </p:nvSpPr>
        <p:spPr bwMode="auto">
          <a:xfrm>
            <a:off x="747559" y="820342"/>
            <a:ext cx="7728105"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rgbClr val="002060"/>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userDrawn="1"/>
        </p:nvSpPr>
        <p:spPr bwMode="auto">
          <a:xfrm>
            <a:off x="4512847" y="4960144"/>
            <a:ext cx="381835"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4.</a:t>
            </a:r>
            <a:fld id="{669DE52E-05EC-4487-BE79-3F9A6A9F8797}"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362D880-06BD-4D02-876C-3226AC8E6F10}"/>
              </a:ext>
            </a:extLst>
          </p:cNvPr>
          <p:cNvSpPr>
            <a:spLocks/>
          </p:cNvSpPr>
          <p:nvPr/>
        </p:nvSpPr>
        <p:spPr bwMode="auto">
          <a:xfrm>
            <a:off x="8916988" y="4083844"/>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0" name="Picture 8" descr="Cover-6Ed"/>
          <p:cNvPicPr>
            <a:picLocks noChangeAspect="1" noChangeArrowheads="1"/>
          </p:cNvPicPr>
          <p:nvPr userDrawn="1"/>
        </p:nvPicPr>
        <p:blipFill>
          <a:blip r:embed="rId14"/>
          <a:stretch>
            <a:fillRect/>
          </a:stretch>
        </p:blipFill>
        <p:spPr bwMode="auto">
          <a:xfrm>
            <a:off x="5546" y="1"/>
            <a:ext cx="742012" cy="71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31612097"/>
      </p:ext>
    </p:extLst>
  </p:cSld>
  <p:clrMap bg1="lt1" tx1="dk1" bg2="lt2" tx2="dk2" accent1="accent1" accent2="accent2" accent3="accent3" accent4="accent4" accent5="accent5" accent6="accent6" hlink="hlink" folHlink="folHlink"/>
  <p:sldLayoutIdLst>
    <p:sldLayoutId id="2147493640" r:id="rId1"/>
    <p:sldLayoutId id="2147493641" r:id="rId2"/>
    <p:sldLayoutId id="2147493642" r:id="rId3"/>
    <p:sldLayoutId id="2147493643" r:id="rId4"/>
    <p:sldLayoutId id="2147493644" r:id="rId5"/>
    <p:sldLayoutId id="2147493645" r:id="rId6"/>
    <p:sldLayoutId id="2147493646" r:id="rId7"/>
    <p:sldLayoutId id="2147493647" r:id="rId8"/>
    <p:sldLayoutId id="2147493648" r:id="rId9"/>
    <p:sldLayoutId id="2147493649" r:id="rId10"/>
    <p:sldLayoutId id="2147493650" r:id="rId11"/>
    <p:sldLayoutId id="2147493651" r:id="rId12"/>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95000"/>
        <a:buFont typeface="Monotype Sorts" pitchFamily="-65" charset="2"/>
        <a:buChar char="l"/>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6112478-D9B7-4D0D-ADE5-62D5EFAAFBBF}"/>
              </a:ext>
            </a:extLst>
          </p:cNvPr>
          <p:cNvSpPr>
            <a:spLocks noGrp="1" noChangeArrowheads="1"/>
          </p:cNvSpPr>
          <p:nvPr>
            <p:ph type="body" idx="1"/>
          </p:nvPr>
        </p:nvSpPr>
        <p:spPr bwMode="auto">
          <a:xfrm>
            <a:off x="747559" y="820342"/>
            <a:ext cx="7728105"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rgbClr val="002060"/>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7025878" y="4960145"/>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userDrawn="1"/>
        </p:nvSpPr>
        <p:spPr bwMode="auto">
          <a:xfrm>
            <a:off x="4512846" y="4960145"/>
            <a:ext cx="381836"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4.</a:t>
            </a:r>
            <a:fld id="{669DE52E-05EC-4487-BE79-3F9A6A9F8797}"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1" y="4960145"/>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362D880-06BD-4D02-876C-3226AC8E6F10}"/>
              </a:ext>
            </a:extLst>
          </p:cNvPr>
          <p:cNvSpPr>
            <a:spLocks/>
          </p:cNvSpPr>
          <p:nvPr/>
        </p:nvSpPr>
        <p:spPr bwMode="auto">
          <a:xfrm>
            <a:off x="8916988" y="4083845"/>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sz="1350"/>
          </a:p>
        </p:txBody>
      </p:sp>
      <p:pic>
        <p:nvPicPr>
          <p:cNvPr id="10" name="Picture 8" descr="Cover-6Ed"/>
          <p:cNvPicPr>
            <a:picLocks noChangeAspect="1" noChangeArrowheads="1"/>
          </p:cNvPicPr>
          <p:nvPr userDrawn="1"/>
        </p:nvPicPr>
        <p:blipFill>
          <a:blip r:embed="rId14"/>
          <a:stretch>
            <a:fillRect/>
          </a:stretch>
        </p:blipFill>
        <p:spPr bwMode="auto">
          <a:xfrm>
            <a:off x="5547" y="1"/>
            <a:ext cx="742012" cy="71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39814897"/>
      </p:ext>
    </p:extLst>
  </p:cSld>
  <p:clrMap bg1="lt1" tx1="dk1" bg2="lt2" tx2="dk2" accent1="accent1" accent2="accent2" accent3="accent3" accent4="accent4" accent5="accent5" accent6="accent6" hlink="hlink" folHlink="folHlink"/>
  <p:sldLayoutIdLst>
    <p:sldLayoutId id="2147493661" r:id="rId1"/>
    <p:sldLayoutId id="2147493662" r:id="rId2"/>
    <p:sldLayoutId id="2147493663" r:id="rId3"/>
    <p:sldLayoutId id="2147493664" r:id="rId4"/>
    <p:sldLayoutId id="2147493665" r:id="rId5"/>
    <p:sldLayoutId id="2147493666" r:id="rId6"/>
    <p:sldLayoutId id="2147493667" r:id="rId7"/>
    <p:sldLayoutId id="2147493668" r:id="rId8"/>
    <p:sldLayoutId id="2147493669" r:id="rId9"/>
    <p:sldLayoutId id="2147493670" r:id="rId10"/>
    <p:sldLayoutId id="2147493671" r:id="rId11"/>
    <p:sldLayoutId id="2147493672" r:id="rId12"/>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95000"/>
        <a:buFont typeface="Monotype Sorts" pitchFamily="-65" charset="2"/>
        <a:buChar char="l"/>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2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1.xml"/></Relationships>
</file>

<file path=ppt/slides/_rels/slide2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2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3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6.xml"/><Relationship Id="rId1" Type="http://schemas.openxmlformats.org/officeDocument/2006/relationships/slideLayout" Target="../slideLayouts/slideLayout21.xml"/><Relationship Id="rId4" Type="http://schemas.openxmlformats.org/officeDocument/2006/relationships/image" Target="../media/image9.jpeg"/></Relationships>
</file>

<file path=ppt/slides/_rels/slide31.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3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1.xml"/></Relationships>
</file>

<file path=ppt/slides/_rels/slide3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1.xml"/></Relationships>
</file>

<file path=ppt/slides/_rels/slide3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2.xml"/><Relationship Id="rId1" Type="http://schemas.openxmlformats.org/officeDocument/2006/relationships/slideLayout" Target="../slideLayouts/slideLayout41.xml"/><Relationship Id="rId4" Type="http://schemas.openxmlformats.org/officeDocument/2006/relationships/image" Target="../media/image12.jpeg"/></Relationships>
</file>

<file path=ppt/slides/_rels/slide3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3.xml"/><Relationship Id="rId1" Type="http://schemas.openxmlformats.org/officeDocument/2006/relationships/slideLayout" Target="../slideLayouts/slideLayout4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4.xml"/><Relationship Id="rId1" Type="http://schemas.openxmlformats.org/officeDocument/2006/relationships/slideLayout" Target="../slideLayouts/slideLayout41.xml"/></Relationships>
</file>

<file path=ppt/slides/_rels/slide4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5.xml"/><Relationship Id="rId1" Type="http://schemas.openxmlformats.org/officeDocument/2006/relationships/slideLayout" Target="../slideLayouts/slideLayout41.xml"/></Relationships>
</file>

<file path=ppt/slides/_rels/slide4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6.xml"/><Relationship Id="rId1" Type="http://schemas.openxmlformats.org/officeDocument/2006/relationships/slideLayout" Target="../slideLayouts/slideLayout41.xml"/></Relationships>
</file>

<file path=ppt/slides/_rels/slide4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7.xml"/><Relationship Id="rId1" Type="http://schemas.openxmlformats.org/officeDocument/2006/relationships/slideLayout" Target="../slideLayouts/slideLayout41.xml"/><Relationship Id="rId4" Type="http://schemas.openxmlformats.org/officeDocument/2006/relationships/image" Target="../media/image18.jpeg"/></Relationships>
</file>

<file path=ppt/slides/_rels/slide4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8.xml"/><Relationship Id="rId1" Type="http://schemas.openxmlformats.org/officeDocument/2006/relationships/slideLayout" Target="../slideLayouts/slideLayout41.xml"/><Relationship Id="rId4" Type="http://schemas.openxmlformats.org/officeDocument/2006/relationships/image" Target="../media/image20.jpeg"/></Relationships>
</file>

<file path=ppt/slides/_rels/slide4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9.xml"/><Relationship Id="rId1" Type="http://schemas.openxmlformats.org/officeDocument/2006/relationships/slideLayout" Target="../slideLayouts/slideLayout41.xml"/><Relationship Id="rId4" Type="http://schemas.openxmlformats.org/officeDocument/2006/relationships/image" Target="../media/image18.jpeg"/></Relationships>
</file>

<file path=ppt/slides/_rels/slide4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1.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5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53.xml"/></Relationships>
</file>

<file path=ppt/slides/_rels/slide5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5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1.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1.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1.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1.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1.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1.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1.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1.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1.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1.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1.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1.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1.xml"/></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1.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7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4.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7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xml"/><Relationship Id="rId5" Type="http://schemas.openxmlformats.org/officeDocument/2006/relationships/image" Target="../media/image29.png"/><Relationship Id="rId4" Type="http://schemas.openxmlformats.org/officeDocument/2006/relationships/image" Target="../media/image28.tiff"/></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CE15D65-8053-1B4E-B089-18B4089AAFB8}"/>
              </a:ext>
            </a:extLst>
          </p:cNvPr>
          <p:cNvPicPr>
            <a:picLocks noChangeAspect="1"/>
          </p:cNvPicPr>
          <p:nvPr/>
        </p:nvPicPr>
        <p:blipFill>
          <a:blip r:embed="rId3"/>
          <a:stretch>
            <a:fillRect/>
          </a:stretch>
        </p:blipFill>
        <p:spPr>
          <a:xfrm>
            <a:off x="-2" y="-1"/>
            <a:ext cx="9144001" cy="5143501"/>
          </a:xfrm>
          <a:prstGeom prst="rect">
            <a:avLst/>
          </a:prstGeom>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3075"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6" name="TextBox 9"/>
          <p:cNvSpPr txBox="1">
            <a:spLocks noChangeArrowheads="1"/>
          </p:cNvSpPr>
          <p:nvPr/>
        </p:nvSpPr>
        <p:spPr bwMode="auto">
          <a:xfrm>
            <a:off x="-2" y="1"/>
            <a:ext cx="9144000"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t>W4111 – Introduction to Databases</a:t>
            </a:r>
            <a:br>
              <a:rPr lang="en-US" altLang="en-US" sz="2800" i="1" dirty="0"/>
            </a:br>
            <a:r>
              <a:rPr lang="en-US" altLang="en-US" sz="2800" i="1" dirty="0"/>
              <a:t>Section 003, V03, Fall 2024</a:t>
            </a:r>
            <a:br>
              <a:rPr lang="en-US" altLang="en-US" sz="3200" i="1" dirty="0"/>
            </a:br>
            <a:r>
              <a:rPr lang="en-US" altLang="en-US" sz="2800" i="1" dirty="0"/>
              <a:t>Lecture 4: ER(3), Relational(3), SQL(3)</a:t>
            </a:r>
            <a:endParaRPr lang="en-US" altLang="en-US" sz="3200" i="1" dirty="0"/>
          </a:p>
        </p:txBody>
      </p:sp>
      <p:sp>
        <p:nvSpPr>
          <p:cNvPr id="3077" name="TextBox 10"/>
          <p:cNvSpPr txBox="1">
            <a:spLocks noChangeArrowheads="1"/>
          </p:cNvSpPr>
          <p:nvPr/>
        </p:nvSpPr>
        <p:spPr bwMode="auto">
          <a:xfrm>
            <a:off x="0" y="4732991"/>
            <a:ext cx="91440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r>
              <a:rPr lang="en-US" altLang="en-US" sz="1200" i="1" dirty="0">
                <a:solidFill>
                  <a:schemeClr val="bg1"/>
                </a:solidFill>
              </a:rPr>
              <a:t>© Donald F. Ferguson, 2024</a:t>
            </a:r>
          </a:p>
        </p:txBody>
      </p:sp>
    </p:spTree>
    <p:extLst>
      <p:ext uri="{BB962C8B-B14F-4D97-AF65-F5344CB8AC3E}">
        <p14:creationId xmlns:p14="http://schemas.microsoft.com/office/powerpoint/2010/main" val="30788252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6882" name="Rectangle 2"/>
          <p:cNvSpPr>
            <a:spLocks noGrp="1" noChangeArrowheads="1"/>
          </p:cNvSpPr>
          <p:nvPr>
            <p:ph type="title"/>
          </p:nvPr>
        </p:nvSpPr>
        <p:spPr/>
        <p:txBody>
          <a:bodyPr/>
          <a:lstStyle/>
          <a:p>
            <a:r>
              <a:rPr lang="en-US" altLang="en-US" dirty="0"/>
              <a:t>Equivalent Queries</a:t>
            </a:r>
          </a:p>
        </p:txBody>
      </p:sp>
      <p:sp>
        <p:nvSpPr>
          <p:cNvPr id="7170" name="Rectangle 3"/>
          <p:cNvSpPr>
            <a:spLocks noGrp="1" noChangeArrowheads="1"/>
          </p:cNvSpPr>
          <p:nvPr>
            <p:ph type="body" idx="1"/>
          </p:nvPr>
        </p:nvSpPr>
        <p:spPr>
          <a:xfrm>
            <a:off x="1719263" y="822556"/>
            <a:ext cx="5762394" cy="3498389"/>
          </a:xfrm>
        </p:spPr>
        <p:txBody>
          <a:bodyPr/>
          <a:lstStyle/>
          <a:p>
            <a:r>
              <a:rPr lang="en-US" altLang="en-US" dirty="0"/>
              <a:t>There is more than one way to write a query in relational algebra. </a:t>
            </a:r>
          </a:p>
          <a:p>
            <a:r>
              <a:rPr lang="en-US" altLang="en-US" dirty="0"/>
              <a:t>Example:  Find information about courses taught by instructors in the Physics department with salary greater than 90,000</a:t>
            </a:r>
          </a:p>
          <a:p>
            <a:r>
              <a:rPr lang="en-US" altLang="en-US" dirty="0"/>
              <a:t>Query 1</a:t>
            </a:r>
          </a:p>
          <a:p>
            <a:pPr>
              <a:buNone/>
            </a:pPr>
            <a:r>
              <a:rPr lang="en-US" altLang="en-US" i="1" dirty="0">
                <a:sym typeface="Symbol" panose="05050102010706020507" pitchFamily="18" charset="2"/>
              </a:rPr>
              <a:t>           </a:t>
            </a:r>
            <a:r>
              <a:rPr lang="en-US" altLang="en-US" dirty="0">
                <a:sym typeface="Symbol" panose="05050102010706020507" pitchFamily="18" charset="2"/>
              </a:rPr>
              <a:t> </a:t>
            </a:r>
            <a:r>
              <a:rPr lang="en-US" altLang="en-US" i="1" baseline="-25000" dirty="0">
                <a:sym typeface="Symbol" panose="05050102010706020507" pitchFamily="18" charset="2"/>
              </a:rPr>
              <a:t>dept_name=</a:t>
            </a:r>
            <a:r>
              <a:rPr lang="ja-JP" altLang="en-US" i="1" baseline="-25000" dirty="0">
                <a:sym typeface="Symbol" panose="05050102010706020507" pitchFamily="18" charset="2"/>
              </a:rPr>
              <a:t>“</a:t>
            </a:r>
            <a:r>
              <a:rPr lang="en-US" altLang="ja-JP" i="1" baseline="-25000" dirty="0">
                <a:sym typeface="Symbol" panose="05050102010706020507" pitchFamily="18" charset="2"/>
              </a:rPr>
              <a:t>Physics</a:t>
            </a:r>
            <a:r>
              <a:rPr lang="ja-JP" altLang="en-US" i="1" baseline="-25000" dirty="0">
                <a:sym typeface="Symbol" panose="05050102010706020507" pitchFamily="18" charset="2"/>
              </a:rPr>
              <a:t>” </a:t>
            </a:r>
            <a:r>
              <a:rPr lang="en-US" altLang="en-US" dirty="0">
                <a:sym typeface="Symbol" panose="05050102010706020507" pitchFamily="18" charset="2"/>
              </a:rPr>
              <a:t></a:t>
            </a:r>
            <a:r>
              <a:rPr lang="ja-JP" altLang="en-US" i="1" baseline="-25000" dirty="0">
                <a:sym typeface="Symbol" panose="05050102010706020507" pitchFamily="18" charset="2"/>
              </a:rPr>
              <a:t> </a:t>
            </a:r>
            <a:r>
              <a:rPr lang="en-US" altLang="ja-JP" i="1" baseline="-25000" dirty="0">
                <a:sym typeface="Symbol" panose="05050102010706020507" pitchFamily="18" charset="2"/>
              </a:rPr>
              <a:t>salary &gt; </a:t>
            </a:r>
            <a:r>
              <a:rPr lang="en-US" altLang="ja-JP" baseline="-25000" dirty="0">
                <a:sym typeface="Symbol" panose="05050102010706020507" pitchFamily="18" charset="2"/>
              </a:rPr>
              <a:t>90,000</a:t>
            </a:r>
            <a:r>
              <a:rPr lang="en-US" altLang="ja-JP" dirty="0">
                <a:sym typeface="Symbol" panose="05050102010706020507" pitchFamily="18" charset="2"/>
              </a:rPr>
              <a:t> (</a:t>
            </a:r>
            <a:r>
              <a:rPr lang="en-US" altLang="ja-JP" i="1" dirty="0">
                <a:sym typeface="Symbol" panose="05050102010706020507" pitchFamily="18" charset="2"/>
              </a:rPr>
              <a:t>instructor</a:t>
            </a:r>
            <a:r>
              <a:rPr lang="en-US" altLang="ja-JP" dirty="0">
                <a:sym typeface="Symbol" panose="05050102010706020507" pitchFamily="18" charset="2"/>
              </a:rPr>
              <a:t>)</a:t>
            </a:r>
          </a:p>
          <a:p>
            <a:pPr>
              <a:buNone/>
            </a:pPr>
            <a:r>
              <a:rPr lang="en-US" altLang="ja-JP" sz="600" dirty="0">
                <a:sym typeface="Symbol" panose="05050102010706020507" pitchFamily="18" charset="2"/>
              </a:rPr>
              <a:t> </a:t>
            </a:r>
          </a:p>
          <a:p>
            <a:r>
              <a:rPr lang="en-US" altLang="en-US" dirty="0">
                <a:sym typeface="Symbol" panose="05050102010706020507" pitchFamily="18" charset="2"/>
              </a:rPr>
              <a:t>Query 2</a:t>
            </a:r>
            <a:endParaRPr lang="en-US" altLang="en-US" dirty="0"/>
          </a:p>
          <a:p>
            <a:pPr>
              <a:buNone/>
            </a:pPr>
            <a:r>
              <a:rPr lang="en-US" altLang="en-US" i="1" dirty="0">
                <a:sym typeface="Symbol" panose="05050102010706020507" pitchFamily="18" charset="2"/>
              </a:rPr>
              <a:t>          </a:t>
            </a:r>
            <a:r>
              <a:rPr lang="en-US" altLang="en-US" dirty="0">
                <a:sym typeface="Symbol" panose="05050102010706020507" pitchFamily="18" charset="2"/>
              </a:rPr>
              <a:t> </a:t>
            </a:r>
            <a:r>
              <a:rPr lang="en-US" altLang="en-US" i="1" baseline="-25000" dirty="0">
                <a:sym typeface="Symbol" panose="05050102010706020507" pitchFamily="18" charset="2"/>
              </a:rPr>
              <a:t>dept_name=</a:t>
            </a:r>
            <a:r>
              <a:rPr lang="ja-JP" altLang="en-US" i="1" baseline="-25000" dirty="0">
                <a:sym typeface="Symbol" panose="05050102010706020507" pitchFamily="18" charset="2"/>
              </a:rPr>
              <a:t>“</a:t>
            </a:r>
            <a:r>
              <a:rPr lang="en-US" altLang="ja-JP" i="1" baseline="-25000" dirty="0">
                <a:sym typeface="Symbol" panose="05050102010706020507" pitchFamily="18" charset="2"/>
              </a:rPr>
              <a:t>Physics</a:t>
            </a:r>
            <a:r>
              <a:rPr lang="ja-JP" altLang="en-US" i="1" baseline="-25000" dirty="0">
                <a:sym typeface="Symbol" panose="05050102010706020507" pitchFamily="18" charset="2"/>
              </a:rPr>
              <a:t>” </a:t>
            </a:r>
            <a:r>
              <a:rPr lang="en-US" altLang="ja-JP" dirty="0">
                <a:sym typeface="Symbol" panose="05050102010706020507" pitchFamily="18" charset="2"/>
              </a:rPr>
              <a:t>(</a:t>
            </a:r>
            <a:r>
              <a:rPr lang="en-US" altLang="en-US" i="1" dirty="0">
                <a:sym typeface="Symbol" panose="05050102010706020507" pitchFamily="18" charset="2"/>
              </a:rPr>
              <a:t></a:t>
            </a:r>
            <a:r>
              <a:rPr lang="en-US" altLang="en-US" dirty="0">
                <a:sym typeface="Symbol" panose="05050102010706020507" pitchFamily="18" charset="2"/>
              </a:rPr>
              <a:t> </a:t>
            </a:r>
            <a:r>
              <a:rPr lang="en-US" altLang="en-US" i="1" baseline="-25000" dirty="0">
                <a:sym typeface="Symbol" panose="05050102010706020507" pitchFamily="18" charset="2"/>
              </a:rPr>
              <a:t>s</a:t>
            </a:r>
            <a:r>
              <a:rPr lang="en-US" altLang="ja-JP" i="1" baseline="-25000" dirty="0">
                <a:sym typeface="Symbol" panose="05050102010706020507" pitchFamily="18" charset="2"/>
              </a:rPr>
              <a:t>alary &gt; 90.000</a:t>
            </a:r>
            <a:r>
              <a:rPr lang="en-US" altLang="ja-JP" i="1" dirty="0">
                <a:sym typeface="Symbol" panose="05050102010706020507" pitchFamily="18" charset="2"/>
              </a:rPr>
              <a:t> </a:t>
            </a:r>
            <a:r>
              <a:rPr lang="en-US" altLang="ja-JP" dirty="0">
                <a:sym typeface="Symbol" panose="05050102010706020507" pitchFamily="18" charset="2"/>
              </a:rPr>
              <a:t>(</a:t>
            </a:r>
            <a:r>
              <a:rPr lang="en-US" altLang="ja-JP" i="1" dirty="0">
                <a:sym typeface="Symbol" panose="05050102010706020507" pitchFamily="18" charset="2"/>
              </a:rPr>
              <a:t>instructor</a:t>
            </a:r>
            <a:r>
              <a:rPr lang="en-US" altLang="ja-JP" dirty="0">
                <a:sym typeface="Symbol" panose="05050102010706020507" pitchFamily="18" charset="2"/>
              </a:rPr>
              <a:t>))</a:t>
            </a:r>
          </a:p>
          <a:p>
            <a:pPr>
              <a:buNone/>
            </a:pPr>
            <a:r>
              <a:rPr lang="en-US" altLang="ja-JP" sz="600" dirty="0">
                <a:sym typeface="Symbol" panose="05050102010706020507" pitchFamily="18" charset="2"/>
              </a:rPr>
              <a:t> </a:t>
            </a:r>
          </a:p>
          <a:p>
            <a:pPr>
              <a:lnSpc>
                <a:spcPct val="90000"/>
              </a:lnSpc>
              <a:tabLst>
                <a:tab pos="1244204" algn="l"/>
                <a:tab pos="2362200" algn="ctr"/>
                <a:tab pos="2569369" algn="l"/>
              </a:tabLst>
            </a:pPr>
            <a:r>
              <a:rPr lang="en-US" altLang="en-US" dirty="0">
                <a:sym typeface="Symbol" panose="05050102010706020507" pitchFamily="18" charset="2"/>
              </a:rPr>
              <a:t>The two queries are not identical; they are, however, equivalent -- they give the same result on any database.</a:t>
            </a:r>
          </a:p>
          <a:p>
            <a:pPr>
              <a:lnSpc>
                <a:spcPct val="90000"/>
              </a:lnSpc>
              <a:tabLst>
                <a:tab pos="1244204" algn="l"/>
                <a:tab pos="2362200" algn="ctr"/>
                <a:tab pos="2569369" algn="l"/>
              </a:tabLst>
            </a:pPr>
            <a:endParaRPr lang="en-US" altLang="en-US" dirty="0">
              <a:sym typeface="Symbol" panose="05050102010706020507" pitchFamily="18" charset="2"/>
            </a:endParaRPr>
          </a:p>
          <a:p>
            <a:pPr>
              <a:lnSpc>
                <a:spcPct val="90000"/>
              </a:lnSpc>
              <a:tabLst>
                <a:tab pos="1244204" algn="l"/>
                <a:tab pos="2362200" algn="ctr"/>
                <a:tab pos="2569369" algn="l"/>
              </a:tabLst>
            </a:pPr>
            <a:endParaRPr lang="en-US" altLang="en-US" dirty="0">
              <a:sym typeface="Symbol" panose="05050102010706020507" pitchFamily="18" charset="2"/>
            </a:endParaRPr>
          </a:p>
        </p:txBody>
      </p:sp>
    </p:spTree>
    <p:extLst>
      <p:ext uri="{BB962C8B-B14F-4D97-AF65-F5344CB8AC3E}">
        <p14:creationId xmlns:p14="http://schemas.microsoft.com/office/powerpoint/2010/main" val="14151319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6882" name="Rectangle 2"/>
          <p:cNvSpPr>
            <a:spLocks noGrp="1" noChangeArrowheads="1"/>
          </p:cNvSpPr>
          <p:nvPr>
            <p:ph type="title"/>
          </p:nvPr>
        </p:nvSpPr>
        <p:spPr/>
        <p:txBody>
          <a:bodyPr/>
          <a:lstStyle/>
          <a:p>
            <a:r>
              <a:rPr lang="en-US" altLang="en-US" dirty="0"/>
              <a:t>Equivalent Queries</a:t>
            </a:r>
          </a:p>
        </p:txBody>
      </p:sp>
      <mc:AlternateContent xmlns:mc="http://schemas.openxmlformats.org/markup-compatibility/2006" xmlns:a14="http://schemas.microsoft.com/office/drawing/2010/main">
        <mc:Choice Requires="a14">
          <p:sp>
            <p:nvSpPr>
              <p:cNvPr id="7170" name="Rectangle 3"/>
              <p:cNvSpPr>
                <a:spLocks noGrp="1" noChangeArrowheads="1"/>
              </p:cNvSpPr>
              <p:nvPr>
                <p:ph type="body" idx="1"/>
              </p:nvPr>
            </p:nvSpPr>
            <p:spPr>
              <a:xfrm>
                <a:off x="1719262" y="854155"/>
                <a:ext cx="5729102" cy="3379517"/>
              </a:xfrm>
            </p:spPr>
            <p:txBody>
              <a:bodyPr/>
              <a:lstStyle/>
              <a:p>
                <a:r>
                  <a:rPr lang="en-US" altLang="en-US" dirty="0"/>
                  <a:t>There is more than one way to write a query in relational algebra. </a:t>
                </a:r>
              </a:p>
              <a:p>
                <a:r>
                  <a:rPr lang="en-US" altLang="en-US" dirty="0"/>
                  <a:t>Example:  Find information about courses taught by instructors in the Physics department</a:t>
                </a:r>
              </a:p>
              <a:p>
                <a:r>
                  <a:rPr lang="en-US" altLang="en-US" dirty="0"/>
                  <a:t>Query 1</a:t>
                </a:r>
              </a:p>
              <a:p>
                <a:pPr marL="0" indent="0">
                  <a:buNone/>
                </a:pPr>
                <a:r>
                  <a:rPr lang="en-US" altLang="en-US" i="1" dirty="0">
                    <a:sym typeface="Symbol" panose="05050102010706020507" pitchFamily="18" charset="2"/>
                  </a:rPr>
                  <a:t>       </a:t>
                </a:r>
                <a:r>
                  <a:rPr lang="en-US" altLang="en-US" i="1" baseline="-25000" dirty="0" err="1">
                    <a:sym typeface="Symbol" panose="05050102010706020507" pitchFamily="18" charset="2"/>
                  </a:rPr>
                  <a:t>dept_name</a:t>
                </a:r>
                <a:r>
                  <a:rPr lang="en-US" altLang="en-US" i="1" baseline="-25000" dirty="0">
                    <a:sym typeface="Symbol" panose="05050102010706020507" pitchFamily="18" charset="2"/>
                  </a:rPr>
                  <a:t>=</a:t>
                </a:r>
                <a:r>
                  <a:rPr lang="ja-JP" altLang="en-US" i="1" baseline="-25000" dirty="0">
                    <a:sym typeface="Symbol" panose="05050102010706020507" pitchFamily="18" charset="2"/>
                  </a:rPr>
                  <a:t>“</a:t>
                </a:r>
                <a:r>
                  <a:rPr lang="en-US" altLang="ja-JP" i="1" baseline="-25000" dirty="0">
                    <a:sym typeface="Symbol" panose="05050102010706020507" pitchFamily="18" charset="2"/>
                  </a:rPr>
                  <a:t>Physics</a:t>
                </a:r>
                <a:r>
                  <a:rPr lang="ja-JP" altLang="en-US" i="1" baseline="-25000" dirty="0">
                    <a:sym typeface="Symbol" panose="05050102010706020507" pitchFamily="18" charset="2"/>
                  </a:rPr>
                  <a:t>” </a:t>
                </a:r>
                <a:r>
                  <a:rPr lang="en-US" altLang="ja-JP" i="1" dirty="0">
                    <a:sym typeface="Symbol" panose="05050102010706020507" pitchFamily="18" charset="2"/>
                  </a:rPr>
                  <a:t>(i</a:t>
                </a:r>
                <a:r>
                  <a:rPr lang="en-US" altLang="en-US" i="1" dirty="0">
                    <a:sym typeface="Symbol" panose="05050102010706020507" pitchFamily="18" charset="2"/>
                  </a:rPr>
                  <a:t>nstructor</a:t>
                </a:r>
                <a:r>
                  <a:rPr lang="en-US" altLang="en-US" dirty="0">
                    <a:sym typeface="Symbol" panose="05050102010706020507" pitchFamily="18" charset="2"/>
                  </a:rPr>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m:t>
                        </m:r>
                      </m:e>
                      <m:sub>
                        <m:r>
                          <a:rPr lang="en-US" i="1">
                            <a:latin typeface="Cambria Math" panose="02040503050406030204" pitchFamily="18" charset="0"/>
                          </a:rPr>
                          <m:t> </m:t>
                        </m:r>
                      </m:sub>
                    </m:sSub>
                  </m:oMath>
                </a14:m>
                <a:r>
                  <a:rPr lang="en-US" i="1" baseline="-25000" dirty="0"/>
                  <a:t>instructor.ID = teaches.ID</a:t>
                </a:r>
                <a:r>
                  <a:rPr lang="en-US" baseline="-25000" dirty="0"/>
                  <a:t> </a:t>
                </a:r>
                <a:r>
                  <a:rPr lang="en-US" i="1" dirty="0"/>
                  <a:t>teaches)</a:t>
                </a:r>
                <a:endParaRPr lang="en-US" altLang="en-US" dirty="0"/>
              </a:p>
              <a:p>
                <a:pPr>
                  <a:buNone/>
                </a:pPr>
                <a:r>
                  <a:rPr lang="en-US" altLang="ja-JP" sz="600" dirty="0">
                    <a:sym typeface="Symbol" panose="05050102010706020507" pitchFamily="18" charset="2"/>
                  </a:rPr>
                  <a:t> </a:t>
                </a:r>
              </a:p>
              <a:p>
                <a:r>
                  <a:rPr lang="en-US" altLang="en-US" dirty="0">
                    <a:sym typeface="Symbol" panose="05050102010706020507" pitchFamily="18" charset="2"/>
                  </a:rPr>
                  <a:t>Query 2</a:t>
                </a:r>
                <a:endParaRPr lang="en-US" altLang="en-US" dirty="0"/>
              </a:p>
              <a:p>
                <a:pPr>
                  <a:buNone/>
                </a:pPr>
                <a:r>
                  <a:rPr lang="en-US" altLang="en-US" i="1" dirty="0">
                    <a:sym typeface="Symbol" panose="05050102010706020507" pitchFamily="18" charset="2"/>
                  </a:rPr>
                  <a:t>       (</a:t>
                </a:r>
                <a:r>
                  <a:rPr lang="en-US" altLang="en-US" i="1" baseline="-25000" dirty="0" err="1">
                    <a:sym typeface="Symbol" panose="05050102010706020507" pitchFamily="18" charset="2"/>
                  </a:rPr>
                  <a:t>dept_name</a:t>
                </a:r>
                <a:r>
                  <a:rPr lang="en-US" altLang="en-US" i="1" baseline="-25000" dirty="0">
                    <a:sym typeface="Symbol" panose="05050102010706020507" pitchFamily="18" charset="2"/>
                  </a:rPr>
                  <a:t>=</a:t>
                </a:r>
                <a:r>
                  <a:rPr lang="ja-JP" altLang="en-US" i="1" baseline="-25000" dirty="0">
                    <a:sym typeface="Symbol" panose="05050102010706020507" pitchFamily="18" charset="2"/>
                  </a:rPr>
                  <a:t>“</a:t>
                </a:r>
                <a:r>
                  <a:rPr lang="en-US" altLang="ja-JP" i="1" baseline="-25000" dirty="0">
                    <a:sym typeface="Symbol" panose="05050102010706020507" pitchFamily="18" charset="2"/>
                  </a:rPr>
                  <a:t>Physics</a:t>
                </a:r>
                <a:r>
                  <a:rPr lang="ja-JP" altLang="en-US" i="1" baseline="-25000" dirty="0">
                    <a:sym typeface="Symbol" panose="05050102010706020507" pitchFamily="18" charset="2"/>
                  </a:rPr>
                  <a:t>” </a:t>
                </a:r>
                <a:r>
                  <a:rPr lang="en-US" altLang="ja-JP" i="1" dirty="0">
                    <a:sym typeface="Symbol" panose="05050102010706020507" pitchFamily="18" charset="2"/>
                  </a:rPr>
                  <a:t>(i</a:t>
                </a:r>
                <a:r>
                  <a:rPr lang="en-US" altLang="en-US" i="1" dirty="0">
                    <a:sym typeface="Symbol" panose="05050102010706020507" pitchFamily="18" charset="2"/>
                  </a:rPr>
                  <a:t>nstructor))</a:t>
                </a:r>
                <a:r>
                  <a:rPr lang="en-US" altLang="en-US" dirty="0">
                    <a:sym typeface="Symbol" panose="05050102010706020507" pitchFamily="18" charset="2"/>
                  </a:rPr>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m:t>
                        </m:r>
                      </m:e>
                      <m:sub>
                        <m:r>
                          <a:rPr lang="en-US" i="1">
                            <a:latin typeface="Cambria Math" panose="02040503050406030204" pitchFamily="18" charset="0"/>
                          </a:rPr>
                          <m:t> </m:t>
                        </m:r>
                      </m:sub>
                    </m:sSub>
                  </m:oMath>
                </a14:m>
                <a:r>
                  <a:rPr lang="en-US" i="1" baseline="-25000" dirty="0"/>
                  <a:t>instructor.ID = teaches.ID</a:t>
                </a:r>
                <a:r>
                  <a:rPr lang="en-US" baseline="-25000" dirty="0"/>
                  <a:t> </a:t>
                </a:r>
                <a:r>
                  <a:rPr lang="en-US" i="1" dirty="0"/>
                  <a:t>teaches</a:t>
                </a:r>
              </a:p>
              <a:p>
                <a:pPr>
                  <a:buNone/>
                </a:pPr>
                <a:r>
                  <a:rPr lang="en-US" altLang="ja-JP" sz="600" dirty="0">
                    <a:sym typeface="Symbol" panose="05050102010706020507" pitchFamily="18" charset="2"/>
                  </a:rPr>
                  <a:t> </a:t>
                </a:r>
              </a:p>
              <a:p>
                <a:pPr>
                  <a:lnSpc>
                    <a:spcPct val="90000"/>
                  </a:lnSpc>
                  <a:tabLst>
                    <a:tab pos="1244204" algn="l"/>
                    <a:tab pos="2362200" algn="ctr"/>
                    <a:tab pos="2569369" algn="l"/>
                  </a:tabLst>
                </a:pPr>
                <a:r>
                  <a:rPr lang="en-US" altLang="en-US" dirty="0">
                    <a:sym typeface="Symbol" panose="05050102010706020507" pitchFamily="18" charset="2"/>
                  </a:rPr>
                  <a:t>The two queries are not identical; they are, however, equivalent -- they give the same result on any database.</a:t>
                </a:r>
              </a:p>
              <a:p>
                <a:pPr>
                  <a:lnSpc>
                    <a:spcPct val="90000"/>
                  </a:lnSpc>
                  <a:tabLst>
                    <a:tab pos="1244204" algn="l"/>
                    <a:tab pos="2362200" algn="ctr"/>
                    <a:tab pos="2569369" algn="l"/>
                  </a:tabLst>
                </a:pPr>
                <a:endParaRPr lang="en-US" altLang="en-US" dirty="0">
                  <a:sym typeface="Symbol" panose="05050102010706020507" pitchFamily="18" charset="2"/>
                </a:endParaRPr>
              </a:p>
              <a:p>
                <a:pPr>
                  <a:lnSpc>
                    <a:spcPct val="90000"/>
                  </a:lnSpc>
                  <a:tabLst>
                    <a:tab pos="1244204" algn="l"/>
                    <a:tab pos="2362200" algn="ctr"/>
                    <a:tab pos="2569369" algn="l"/>
                  </a:tabLst>
                </a:pPr>
                <a:endParaRPr lang="en-US" altLang="en-US" dirty="0">
                  <a:sym typeface="Symbol" panose="05050102010706020507" pitchFamily="18" charset="2"/>
                </a:endParaRPr>
              </a:p>
            </p:txBody>
          </p:sp>
        </mc:Choice>
        <mc:Fallback xmlns="">
          <p:sp>
            <p:nvSpPr>
              <p:cNvPr id="7170" name="Rectangle 3"/>
              <p:cNvSpPr>
                <a:spLocks noGrp="1" noRot="1" noChangeAspect="1" noMove="1" noResize="1" noEditPoints="1" noAdjustHandles="1" noChangeArrowheads="1" noChangeShapeType="1" noTextEdit="1"/>
              </p:cNvSpPr>
              <p:nvPr>
                <p:ph type="body" idx="1"/>
              </p:nvPr>
            </p:nvSpPr>
            <p:spPr>
              <a:xfrm>
                <a:off x="1719262" y="854155"/>
                <a:ext cx="5729102" cy="3379517"/>
              </a:xfrm>
              <a:blipFill>
                <a:blip r:embed="rId3"/>
                <a:stretch>
                  <a:fillRect t="-375"/>
                </a:stretch>
              </a:blipFill>
            </p:spPr>
            <p:txBody>
              <a:bodyPr/>
              <a:lstStyle/>
              <a:p>
                <a:r>
                  <a:rPr lang="en-US">
                    <a:noFill/>
                  </a:rPr>
                  <a:t> </a:t>
                </a:r>
              </a:p>
            </p:txBody>
          </p:sp>
        </mc:Fallback>
      </mc:AlternateContent>
    </p:spTree>
    <p:extLst>
      <p:ext uri="{BB962C8B-B14F-4D97-AF65-F5344CB8AC3E}">
        <p14:creationId xmlns:p14="http://schemas.microsoft.com/office/powerpoint/2010/main" val="5462332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6C2C7B1-4C6A-884D-995D-ED7BD7712829}"/>
              </a:ext>
            </a:extLst>
          </p:cNvPr>
          <p:cNvSpPr>
            <a:spLocks noGrp="1"/>
          </p:cNvSpPr>
          <p:nvPr>
            <p:ph idx="1"/>
          </p:nvPr>
        </p:nvSpPr>
        <p:spPr/>
        <p:txBody>
          <a:bodyPr/>
          <a:lstStyle/>
          <a:p>
            <a:r>
              <a:rPr lang="el-GR" sz="1800" dirty="0">
                <a:solidFill>
                  <a:srgbClr val="FF0000"/>
                </a:solidFill>
              </a:rPr>
              <a:t>τ</a:t>
            </a:r>
            <a:r>
              <a:rPr lang="en-US" sz="1800" dirty="0">
                <a:solidFill>
                  <a:srgbClr val="FF0000"/>
                </a:solidFill>
              </a:rPr>
              <a:t> 	order by</a:t>
            </a:r>
            <a:endParaRPr lang="el-GR" sz="1800" dirty="0">
              <a:solidFill>
                <a:srgbClr val="FF0000"/>
              </a:solidFill>
            </a:endParaRPr>
          </a:p>
          <a:p>
            <a:r>
              <a:rPr lang="el-GR" sz="1800" dirty="0">
                <a:solidFill>
                  <a:srgbClr val="FF0000"/>
                </a:solidFill>
              </a:rPr>
              <a:t>γ</a:t>
            </a:r>
            <a:r>
              <a:rPr lang="en-US" sz="1800" dirty="0">
                <a:solidFill>
                  <a:srgbClr val="FF0000"/>
                </a:solidFill>
              </a:rPr>
              <a:t> 	group by </a:t>
            </a:r>
            <a:endParaRPr lang="el-GR" sz="1800" dirty="0">
              <a:solidFill>
                <a:srgbClr val="FF0000"/>
              </a:solidFill>
            </a:endParaRPr>
          </a:p>
          <a:p>
            <a:r>
              <a:rPr lang="el-GR" sz="1800" dirty="0"/>
              <a:t>¬</a:t>
            </a:r>
            <a:r>
              <a:rPr lang="en-US" sz="1800" dirty="0"/>
              <a:t> 	negation </a:t>
            </a:r>
            <a:endParaRPr lang="el-GR" sz="1800" dirty="0"/>
          </a:p>
          <a:p>
            <a:r>
              <a:rPr lang="el-GR" sz="1800" dirty="0"/>
              <a:t>÷</a:t>
            </a:r>
            <a:r>
              <a:rPr lang="en-US" sz="1800" dirty="0"/>
              <a:t>	set division</a:t>
            </a:r>
            <a:endParaRPr lang="el-GR" sz="1800" dirty="0"/>
          </a:p>
          <a:p>
            <a:r>
              <a:rPr lang="el-GR" sz="1800" dirty="0">
                <a:solidFill>
                  <a:srgbClr val="FF0000"/>
                </a:solidFill>
              </a:rPr>
              <a:t>⨝</a:t>
            </a:r>
            <a:r>
              <a:rPr lang="en-US" sz="1800" dirty="0">
                <a:solidFill>
                  <a:srgbClr val="FF0000"/>
                </a:solidFill>
              </a:rPr>
              <a:t>	natural join, theta-join</a:t>
            </a:r>
            <a:endParaRPr lang="el-GR" sz="1800" dirty="0">
              <a:solidFill>
                <a:srgbClr val="FF0000"/>
              </a:solidFill>
            </a:endParaRPr>
          </a:p>
          <a:p>
            <a:r>
              <a:rPr lang="el-GR" sz="1800" dirty="0">
                <a:solidFill>
                  <a:srgbClr val="FF0000"/>
                </a:solidFill>
              </a:rPr>
              <a:t>⟕</a:t>
            </a:r>
            <a:r>
              <a:rPr lang="en-US" sz="1800" dirty="0"/>
              <a:t>	</a:t>
            </a:r>
            <a:r>
              <a:rPr lang="en-US" sz="1800" dirty="0">
                <a:solidFill>
                  <a:srgbClr val="FF0000"/>
                </a:solidFill>
              </a:rPr>
              <a:t>left outer join</a:t>
            </a:r>
            <a:endParaRPr lang="el-GR" sz="1800" dirty="0">
              <a:solidFill>
                <a:srgbClr val="FF0000"/>
              </a:solidFill>
            </a:endParaRPr>
          </a:p>
          <a:p>
            <a:r>
              <a:rPr lang="el-GR" sz="1800" dirty="0">
                <a:solidFill>
                  <a:srgbClr val="FF0000"/>
                </a:solidFill>
              </a:rPr>
              <a:t>⟖</a:t>
            </a:r>
            <a:r>
              <a:rPr lang="en-US" sz="1800" dirty="0">
                <a:solidFill>
                  <a:srgbClr val="FF0000"/>
                </a:solidFill>
              </a:rPr>
              <a:t>	right outer join</a:t>
            </a:r>
            <a:endParaRPr lang="el-GR" sz="1800" dirty="0">
              <a:solidFill>
                <a:srgbClr val="FF0000"/>
              </a:solidFill>
            </a:endParaRPr>
          </a:p>
          <a:p>
            <a:r>
              <a:rPr lang="el-GR" sz="1800" dirty="0">
                <a:solidFill>
                  <a:srgbClr val="FF0000"/>
                </a:solidFill>
              </a:rPr>
              <a:t>⟗</a:t>
            </a:r>
            <a:r>
              <a:rPr lang="en-US" sz="1800" dirty="0">
                <a:solidFill>
                  <a:srgbClr val="FF0000"/>
                </a:solidFill>
              </a:rPr>
              <a:t>	full outer join</a:t>
            </a:r>
            <a:endParaRPr lang="el-GR" sz="1800" dirty="0">
              <a:solidFill>
                <a:srgbClr val="FF0000"/>
              </a:solidFill>
            </a:endParaRPr>
          </a:p>
          <a:p>
            <a:r>
              <a:rPr lang="el-GR" sz="1800" dirty="0"/>
              <a:t>⋉</a:t>
            </a:r>
            <a:r>
              <a:rPr lang="en-US" sz="1800" dirty="0"/>
              <a:t>	left semi join</a:t>
            </a:r>
            <a:endParaRPr lang="el-GR" sz="1800" dirty="0"/>
          </a:p>
          <a:p>
            <a:r>
              <a:rPr lang="el-GR" sz="1800" dirty="0"/>
              <a:t>⋊</a:t>
            </a:r>
            <a:r>
              <a:rPr lang="en-US" sz="1800" dirty="0"/>
              <a:t>	right semi join</a:t>
            </a:r>
            <a:endParaRPr lang="el-GR" sz="1800" dirty="0"/>
          </a:p>
          <a:p>
            <a:r>
              <a:rPr lang="el-GR" sz="1800" dirty="0"/>
              <a:t>▷</a:t>
            </a:r>
            <a:r>
              <a:rPr lang="en-US" sz="1800" dirty="0"/>
              <a:t>	anti-join</a:t>
            </a:r>
            <a:endParaRPr lang="el-GR" sz="1800" dirty="0"/>
          </a:p>
          <a:p>
            <a:endParaRPr lang="en-US" sz="1800" dirty="0"/>
          </a:p>
        </p:txBody>
      </p:sp>
      <p:sp>
        <p:nvSpPr>
          <p:cNvPr id="3" name="Title 2">
            <a:extLst>
              <a:ext uri="{FF2B5EF4-FFF2-40B4-BE49-F238E27FC236}">
                <a16:creationId xmlns:a16="http://schemas.microsoft.com/office/drawing/2014/main" id="{CE9B9D67-F5A4-1F4B-817E-539F008A3D53}"/>
              </a:ext>
            </a:extLst>
          </p:cNvPr>
          <p:cNvSpPr>
            <a:spLocks noGrp="1"/>
          </p:cNvSpPr>
          <p:nvPr>
            <p:ph type="title"/>
          </p:nvPr>
        </p:nvSpPr>
        <p:spPr/>
        <p:txBody>
          <a:bodyPr/>
          <a:lstStyle/>
          <a:p>
            <a:r>
              <a:rPr lang="en-US" dirty="0"/>
              <a:t>What are all those other Symbols?</a:t>
            </a:r>
          </a:p>
        </p:txBody>
      </p:sp>
      <p:sp>
        <p:nvSpPr>
          <p:cNvPr id="4" name="TextBox 3">
            <a:extLst>
              <a:ext uri="{FF2B5EF4-FFF2-40B4-BE49-F238E27FC236}">
                <a16:creationId xmlns:a16="http://schemas.microsoft.com/office/drawing/2014/main" id="{2493FAA9-79C6-994D-A32F-AE83CD374016}"/>
              </a:ext>
            </a:extLst>
          </p:cNvPr>
          <p:cNvSpPr txBox="1"/>
          <p:nvPr/>
        </p:nvSpPr>
        <p:spPr>
          <a:xfrm>
            <a:off x="3276600" y="514350"/>
            <a:ext cx="5867400" cy="4221669"/>
          </a:xfrm>
          <a:prstGeom prst="rect">
            <a:avLst/>
          </a:prstGeom>
          <a:noFill/>
        </p:spPr>
        <p:txBody>
          <a:bodyPr wrap="square" rtlCol="0">
            <a:spAutoFit/>
          </a:bodyPr>
          <a:lstStyle/>
          <a:p>
            <a:pPr marL="285750" marR="0" lvl="0" indent="-285750" algn="l" defTabSz="457200" rtl="0" eaLnBrk="1" fontAlgn="base" latinLnBrk="0" hangingPunct="1">
              <a:lnSpc>
                <a:spcPct val="100000"/>
              </a:lnSpc>
              <a:spcBef>
                <a:spcPct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FF0000"/>
                </a:solidFill>
                <a:effectLst/>
                <a:uLnTx/>
                <a:uFillTx/>
                <a:latin typeface="Calibri" charset="0"/>
                <a:ea typeface="ＭＳ Ｐゴシック" charset="-128"/>
                <a:cs typeface="+mn-cs"/>
              </a:rPr>
              <a:t>Some of the operators are useful and “common,” but not always considered</a:t>
            </a:r>
            <a:br>
              <a:rPr kumimoji="0" lang="en-US" sz="1200" b="0" i="0" u="none" strike="noStrike" kern="1200" cap="none" spc="0" normalizeH="0" baseline="0" noProof="0" dirty="0">
                <a:ln>
                  <a:noFill/>
                </a:ln>
                <a:solidFill>
                  <a:srgbClr val="FF0000"/>
                </a:solidFill>
                <a:effectLst/>
                <a:uLnTx/>
                <a:uFillTx/>
                <a:latin typeface="Calibri" charset="0"/>
                <a:ea typeface="ＭＳ Ｐゴシック" charset="-128"/>
                <a:cs typeface="+mn-cs"/>
              </a:rPr>
            </a:br>
            <a:r>
              <a:rPr kumimoji="0" lang="en-US" sz="1200" b="0" i="0" u="none" strike="noStrike" kern="1200" cap="none" spc="0" normalizeH="0" baseline="0" noProof="0" dirty="0">
                <a:ln>
                  <a:noFill/>
                </a:ln>
                <a:solidFill>
                  <a:srgbClr val="FF0000"/>
                </a:solidFill>
                <a:effectLst/>
                <a:uLnTx/>
                <a:uFillTx/>
                <a:latin typeface="Calibri" charset="0"/>
                <a:ea typeface="ＭＳ Ｐゴシック" charset="-128"/>
                <a:cs typeface="+mn-cs"/>
              </a:rPr>
              <a:t>part of the core algebra.</a:t>
            </a:r>
          </a:p>
          <a:p>
            <a:pPr marL="285750" marR="0" lvl="0" indent="-285750" algn="l" defTabSz="457200" rtl="0" eaLnBrk="1" fontAlgn="base" latinLnBrk="0" hangingPunct="1">
              <a:lnSpc>
                <a:spcPct val="100000"/>
              </a:lnSpc>
              <a:spcBef>
                <a:spcPct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Some of these are pretty obscure</a:t>
            </a:r>
          </a:p>
          <a:p>
            <a:pPr marL="742950" marR="0" lvl="1" indent="-285750" algn="l" defTabSz="457200" rtl="0" eaLnBrk="1" fontAlgn="base" latinLnBrk="0" hangingPunct="1">
              <a:lnSpc>
                <a:spcPct val="100000"/>
              </a:lnSpc>
              <a:spcBef>
                <a:spcPct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Division</a:t>
            </a:r>
          </a:p>
          <a:p>
            <a:pPr marL="742950" marR="0" lvl="1" indent="-285750" algn="l" defTabSz="457200" rtl="0" eaLnBrk="1" fontAlgn="base" latinLnBrk="0" hangingPunct="1">
              <a:lnSpc>
                <a:spcPct val="100000"/>
              </a:lnSpc>
              <a:spcBef>
                <a:spcPct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Anti-Join</a:t>
            </a:r>
          </a:p>
          <a:p>
            <a:pPr marL="742950" marR="0" lvl="1" indent="-285750" algn="l" defTabSz="457200" rtl="0" eaLnBrk="1" fontAlgn="base" latinLnBrk="0" hangingPunct="1">
              <a:lnSpc>
                <a:spcPct val="100000"/>
              </a:lnSpc>
              <a:spcBef>
                <a:spcPct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Left semi-join</a:t>
            </a:r>
          </a:p>
          <a:p>
            <a:pPr marL="742950" marR="0" lvl="1" indent="-285750" algn="l" defTabSz="457200" rtl="0" eaLnBrk="1" fontAlgn="base" latinLnBrk="0" hangingPunct="1">
              <a:lnSpc>
                <a:spcPct val="100000"/>
              </a:lnSpc>
              <a:spcBef>
                <a:spcPct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Right semi-join</a:t>
            </a:r>
          </a:p>
          <a:p>
            <a:pPr marL="285750" marR="0" lvl="0" indent="-285750" algn="l" defTabSz="457200" rtl="0" eaLnBrk="1" fontAlgn="base" latinLnBrk="0" hangingPunct="1">
              <a:lnSpc>
                <a:spcPct val="100000"/>
              </a:lnSpc>
              <a:spcBef>
                <a:spcPct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Most SQL engines do not support them.</a:t>
            </a:r>
          </a:p>
          <a:p>
            <a:pPr marL="742950" marR="0" lvl="1" indent="-285750" algn="l" defTabSz="457200" rtl="0" eaLnBrk="1" fontAlgn="base" latinLnBrk="0" hangingPunct="1">
              <a:lnSpc>
                <a:spcPct val="100000"/>
              </a:lnSpc>
              <a:spcBef>
                <a:spcPct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You can implement them using combinations of JOIN, SELECT, WHERE, ... ...</a:t>
            </a:r>
          </a:p>
          <a:p>
            <a:pPr marL="742950" marR="0" lvl="1" indent="-285750" algn="l" defTabSz="457200" rtl="0" eaLnBrk="1" fontAlgn="base" latinLnBrk="0" hangingPunct="1">
              <a:lnSpc>
                <a:spcPct val="100000"/>
              </a:lnSpc>
              <a:spcBef>
                <a:spcPct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But, I cannot every remember using them in applications I have developed.</a:t>
            </a:r>
          </a:p>
          <a:p>
            <a:pPr marL="285750" marR="0" lvl="0" indent="-285750" algn="l" defTabSz="457200" rtl="0" eaLnBrk="1" fontAlgn="base" latinLnBrk="0" hangingPunct="1">
              <a:lnSpc>
                <a:spcPct val="100000"/>
              </a:lnSpc>
              <a:spcBef>
                <a:spcPct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Outer JOIN is very useful, but less common. We will cover.</a:t>
            </a:r>
          </a:p>
          <a:p>
            <a:pPr marL="285750" marR="0" lvl="0" indent="-285750" algn="l" defTabSz="457200" rtl="0" eaLnBrk="1" fontAlgn="base" latinLnBrk="0" hangingPunct="1">
              <a:lnSpc>
                <a:spcPct val="100000"/>
              </a:lnSpc>
              <a:spcBef>
                <a:spcPct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There are also some “patterns” or “terms”</a:t>
            </a:r>
          </a:p>
          <a:p>
            <a:pPr marL="742950" marR="0" lvl="1" indent="-285750" algn="l" defTabSz="457200" rtl="0" eaLnBrk="1" fontAlgn="base" latinLnBrk="0" hangingPunct="1">
              <a:lnSpc>
                <a:spcPct val="100000"/>
              </a:lnSpc>
              <a:spcBef>
                <a:spcPct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Equijoin</a:t>
            </a:r>
          </a:p>
          <a:p>
            <a:pPr marL="742950" marR="0" lvl="1" indent="-285750" algn="l" defTabSz="457200" rtl="0" eaLnBrk="1" fontAlgn="base" latinLnBrk="0" hangingPunct="1">
              <a:lnSpc>
                <a:spcPct val="100000"/>
              </a:lnSpc>
              <a:spcBef>
                <a:spcPct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Non-</a:t>
            </a:r>
            <a:r>
              <a:rPr kumimoji="0" lang="en-US" sz="1200" b="0" i="0" u="none" strike="noStrike" kern="1200" cap="none" spc="0" normalizeH="0" baseline="0" noProof="0" dirty="0" err="1">
                <a:ln>
                  <a:noFill/>
                </a:ln>
                <a:solidFill>
                  <a:prstClr val="black"/>
                </a:solidFill>
                <a:effectLst/>
                <a:uLnTx/>
                <a:uFillTx/>
                <a:latin typeface="Calibri" charset="0"/>
                <a:ea typeface="ＭＳ Ｐゴシック" charset="-128"/>
                <a:cs typeface="+mn-cs"/>
              </a:rPr>
              <a:t>equi</a:t>
            </a: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 join</a:t>
            </a:r>
          </a:p>
          <a:p>
            <a:pPr marL="742950" marR="0" lvl="1" indent="-285750" algn="l" defTabSz="457200" rtl="0" eaLnBrk="1" fontAlgn="base" latinLnBrk="0" hangingPunct="1">
              <a:lnSpc>
                <a:spcPct val="100000"/>
              </a:lnSpc>
              <a:spcBef>
                <a:spcPct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Natural join</a:t>
            </a:r>
          </a:p>
          <a:p>
            <a:pPr marL="742950" marR="0" lvl="1" indent="-285750" algn="l" defTabSz="457200" rtl="0" eaLnBrk="1" fontAlgn="base" latinLnBrk="0" hangingPunct="1">
              <a:lnSpc>
                <a:spcPct val="100000"/>
              </a:lnSpc>
              <a:spcBef>
                <a:spcPct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Theta join</a:t>
            </a:r>
          </a:p>
          <a:p>
            <a:pPr marL="742950" marR="0" lvl="1" indent="-285750" algn="l" defTabSz="457200" rtl="0" eaLnBrk="1" fontAlgn="base" latinLnBrk="0" hangingPunct="1">
              <a:lnSpc>
                <a:spcPct val="100000"/>
              </a:lnSpc>
              <a:spcBef>
                <a:spcPct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 ...</a:t>
            </a:r>
          </a:p>
          <a:p>
            <a:pPr marL="285750" marR="0" lvl="0" indent="-285750" algn="l" defTabSz="457200" rtl="0" eaLnBrk="1" fontAlgn="base" latinLnBrk="0" hangingPunct="1">
              <a:lnSpc>
                <a:spcPct val="100000"/>
              </a:lnSpc>
              <a:spcBef>
                <a:spcPct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I may ask you to define these terms on some exams or the obscure </a:t>
            </a:r>
            <a:r>
              <a:rPr kumimoji="0" lang="en-US" sz="1200" b="0" i="0" u="none" strike="noStrike" kern="1200" cap="none" spc="0" normalizeH="0" baseline="0" noProof="0" dirty="0" err="1">
                <a:ln>
                  <a:noFill/>
                </a:ln>
                <a:solidFill>
                  <a:prstClr val="black"/>
                </a:solidFill>
                <a:effectLst/>
                <a:uLnTx/>
                <a:uFillTx/>
                <a:latin typeface="Calibri" charset="0"/>
                <a:ea typeface="ＭＳ Ｐゴシック" charset="-128"/>
                <a:cs typeface="+mn-cs"/>
              </a:rPr>
              <a:t>operatorsbecause</a:t>
            </a: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 they may be common internships/job interview questions.</a:t>
            </a:r>
          </a:p>
          <a:p>
            <a:pPr marL="285750" marR="0" lvl="0" indent="-285750" algn="l" defTabSz="457200" rtl="0" eaLnBrk="1" fontAlgn="base" latinLnBrk="0" hangingPunct="1">
              <a:lnSpc>
                <a:spcPct val="100000"/>
              </a:lnSpc>
              <a:spcBef>
                <a:spcPct val="0"/>
              </a:spcBef>
              <a:spcAft>
                <a:spcPts val="200"/>
              </a:spcAft>
              <a:buClrTx/>
              <a:buSzTx/>
              <a:buFont typeface="Arial" panose="020B0604020202020204" pitchFamily="34" charset="0"/>
              <a:buChar char="•"/>
              <a:tabLst/>
              <a:defRPr/>
            </a:pPr>
            <a:endPar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6432487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8B94F4-A4CE-954D-85DA-8A10E31F2233}"/>
              </a:ext>
            </a:extLst>
          </p:cNvPr>
          <p:cNvSpPr>
            <a:spLocks noGrp="1"/>
          </p:cNvSpPr>
          <p:nvPr>
            <p:ph type="title"/>
          </p:nvPr>
        </p:nvSpPr>
        <p:spPr/>
        <p:txBody>
          <a:bodyPr/>
          <a:lstStyle/>
          <a:p>
            <a:r>
              <a:rPr lang="en-US" dirty="0"/>
              <a:t>One Way to Think About Joins</a:t>
            </a:r>
          </a:p>
        </p:txBody>
      </p:sp>
      <p:pic>
        <p:nvPicPr>
          <p:cNvPr id="4" name="Picture 3">
            <a:extLst>
              <a:ext uri="{FF2B5EF4-FFF2-40B4-BE49-F238E27FC236}">
                <a16:creationId xmlns:a16="http://schemas.microsoft.com/office/drawing/2014/main" id="{0A388C6A-17B9-D349-9775-AFAFE02B4FF3}"/>
              </a:ext>
            </a:extLst>
          </p:cNvPr>
          <p:cNvPicPr>
            <a:picLocks noChangeAspect="1"/>
          </p:cNvPicPr>
          <p:nvPr/>
        </p:nvPicPr>
        <p:blipFill>
          <a:blip r:embed="rId2"/>
          <a:stretch>
            <a:fillRect/>
          </a:stretch>
        </p:blipFill>
        <p:spPr>
          <a:xfrm>
            <a:off x="914400" y="517685"/>
            <a:ext cx="5908790" cy="4108129"/>
          </a:xfrm>
          <a:prstGeom prst="rect">
            <a:avLst/>
          </a:prstGeom>
        </p:spPr>
      </p:pic>
    </p:spTree>
    <p:extLst>
      <p:ext uri="{BB962C8B-B14F-4D97-AF65-F5344CB8AC3E}">
        <p14:creationId xmlns:p14="http://schemas.microsoft.com/office/powerpoint/2010/main" val="18069863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30CF939-03DF-F4A2-0B5B-A12AA91E7A22}"/>
              </a:ext>
            </a:extLst>
          </p:cNvPr>
          <p:cNvSpPr>
            <a:spLocks noGrp="1"/>
          </p:cNvSpPr>
          <p:nvPr>
            <p:ph idx="1"/>
          </p:nvPr>
        </p:nvSpPr>
        <p:spPr/>
        <p:txBody>
          <a:bodyPr/>
          <a:lstStyle/>
          <a:p>
            <a:r>
              <a:rPr lang="en-US" sz="1600" dirty="0"/>
              <a:t>Some terms:</a:t>
            </a:r>
          </a:p>
          <a:p>
            <a:pPr lvl="1"/>
            <a:r>
              <a:rPr lang="en-US" sz="1400" dirty="0"/>
              <a:t>Natural Join</a:t>
            </a:r>
          </a:p>
          <a:p>
            <a:pPr lvl="2"/>
            <a:r>
              <a:rPr lang="en-US" sz="1200" dirty="0"/>
              <a:t>Equality of A and B columns</a:t>
            </a:r>
          </a:p>
          <a:p>
            <a:pPr lvl="2"/>
            <a:r>
              <a:rPr lang="en-US" sz="1200" dirty="0"/>
              <a:t>With the same name.</a:t>
            </a:r>
          </a:p>
          <a:p>
            <a:pPr lvl="1"/>
            <a:r>
              <a:rPr lang="en-US" sz="1400" dirty="0"/>
              <a:t>Equijoin</a:t>
            </a:r>
          </a:p>
          <a:p>
            <a:pPr lvl="2"/>
            <a:r>
              <a:rPr lang="en-US" sz="1200" dirty="0"/>
              <a:t>Explicitly specify columns that</a:t>
            </a:r>
            <a:br>
              <a:rPr lang="en-US" sz="1200" dirty="0"/>
            </a:br>
            <a:r>
              <a:rPr lang="en-US" sz="1200" dirty="0"/>
              <a:t>must have the same value.</a:t>
            </a:r>
          </a:p>
          <a:p>
            <a:pPr lvl="2"/>
            <a:r>
              <a:rPr lang="en-US" sz="1200" dirty="0" err="1"/>
              <a:t>A.x</a:t>
            </a:r>
            <a:r>
              <a:rPr lang="en-US" sz="1200" dirty="0"/>
              <a:t>=</a:t>
            </a:r>
            <a:r>
              <a:rPr lang="en-US" sz="1200" dirty="0" err="1"/>
              <a:t>B.z</a:t>
            </a:r>
            <a:r>
              <a:rPr lang="en-US" sz="1200" dirty="0"/>
              <a:t> AND </a:t>
            </a:r>
            <a:r>
              <a:rPr lang="en-US" sz="1200" dirty="0" err="1"/>
              <a:t>A.q</a:t>
            </a:r>
            <a:r>
              <a:rPr lang="en-US" sz="1200" dirty="0"/>
              <a:t>=</a:t>
            </a:r>
            <a:r>
              <a:rPr lang="en-US" sz="1200" dirty="0" err="1"/>
              <a:t>B.w</a:t>
            </a:r>
            <a:endParaRPr lang="en-US" sz="1200" dirty="0"/>
          </a:p>
          <a:p>
            <a:pPr lvl="1"/>
            <a:r>
              <a:rPr lang="en-US" sz="1400" dirty="0"/>
              <a:t>Theta Join: Arbitrary predicate.</a:t>
            </a:r>
          </a:p>
          <a:p>
            <a:r>
              <a:rPr lang="en-US" sz="1600" dirty="0"/>
              <a:t>Inner Join</a:t>
            </a:r>
          </a:p>
          <a:p>
            <a:pPr lvl="1"/>
            <a:r>
              <a:rPr lang="en-US" sz="1400" dirty="0"/>
              <a:t>JOIN “matches” rows in A and B.</a:t>
            </a:r>
          </a:p>
          <a:p>
            <a:pPr lvl="1"/>
            <a:r>
              <a:rPr lang="en-US" sz="1400" dirty="0"/>
              <a:t>Result contains ONLY the matched pairs.</a:t>
            </a:r>
          </a:p>
          <a:p>
            <a:r>
              <a:rPr lang="en-US" sz="1600" dirty="0"/>
              <a:t>What I want is:</a:t>
            </a:r>
          </a:p>
          <a:p>
            <a:pPr lvl="1"/>
            <a:r>
              <a:rPr lang="en-US" sz="1400" dirty="0"/>
              <a:t>All the rows that matched.</a:t>
            </a:r>
          </a:p>
          <a:p>
            <a:pPr lvl="1"/>
            <a:r>
              <a:rPr lang="en-US" sz="1400" dirty="0"/>
              <a:t>And the rows from A that did not match?</a:t>
            </a:r>
          </a:p>
          <a:p>
            <a:pPr lvl="1"/>
            <a:r>
              <a:rPr lang="en-US" sz="1400" dirty="0"/>
              <a:t>OUTER JOIN (⟖, </a:t>
            </a:r>
            <a:r>
              <a:rPr lang="el-GR" sz="1400" dirty="0"/>
              <a:t>⟕</a:t>
            </a:r>
            <a:r>
              <a:rPr lang="en-US" sz="1400" dirty="0"/>
              <a:t>)</a:t>
            </a:r>
          </a:p>
        </p:txBody>
      </p:sp>
      <p:sp>
        <p:nvSpPr>
          <p:cNvPr id="3" name="Title 2">
            <a:extLst>
              <a:ext uri="{FF2B5EF4-FFF2-40B4-BE49-F238E27FC236}">
                <a16:creationId xmlns:a16="http://schemas.microsoft.com/office/drawing/2014/main" id="{1244AD3D-D60A-803B-96D9-032E25B8B586}"/>
              </a:ext>
            </a:extLst>
          </p:cNvPr>
          <p:cNvSpPr>
            <a:spLocks noGrp="1"/>
          </p:cNvSpPr>
          <p:nvPr>
            <p:ph type="title"/>
          </p:nvPr>
        </p:nvSpPr>
        <p:spPr/>
        <p:txBody>
          <a:bodyPr/>
          <a:lstStyle/>
          <a:p>
            <a:r>
              <a:rPr lang="en-US" dirty="0"/>
              <a:t>Thinking about JOINs</a:t>
            </a:r>
          </a:p>
        </p:txBody>
      </p:sp>
      <p:pic>
        <p:nvPicPr>
          <p:cNvPr id="4" name="Picture 3">
            <a:extLst>
              <a:ext uri="{FF2B5EF4-FFF2-40B4-BE49-F238E27FC236}">
                <a16:creationId xmlns:a16="http://schemas.microsoft.com/office/drawing/2014/main" id="{D9771EBF-A5C4-8ACA-B02B-CDCF466213C7}"/>
              </a:ext>
            </a:extLst>
          </p:cNvPr>
          <p:cNvPicPr>
            <a:picLocks noChangeAspect="1"/>
          </p:cNvPicPr>
          <p:nvPr/>
        </p:nvPicPr>
        <p:blipFill>
          <a:blip r:embed="rId2"/>
          <a:stretch>
            <a:fillRect/>
          </a:stretch>
        </p:blipFill>
        <p:spPr>
          <a:xfrm>
            <a:off x="4343400" y="666750"/>
            <a:ext cx="4598390" cy="3197064"/>
          </a:xfrm>
          <a:prstGeom prst="rect">
            <a:avLst/>
          </a:prstGeom>
        </p:spPr>
      </p:pic>
      <p:sp>
        <p:nvSpPr>
          <p:cNvPr id="5" name="Rounded Rectangle 4">
            <a:extLst>
              <a:ext uri="{FF2B5EF4-FFF2-40B4-BE49-F238E27FC236}">
                <a16:creationId xmlns:a16="http://schemas.microsoft.com/office/drawing/2014/main" id="{F6DC097A-6586-4DE4-F413-E777814B69E0}"/>
              </a:ext>
            </a:extLst>
          </p:cNvPr>
          <p:cNvSpPr/>
          <p:nvPr/>
        </p:nvSpPr>
        <p:spPr>
          <a:xfrm>
            <a:off x="6324600" y="742950"/>
            <a:ext cx="1219200" cy="609600"/>
          </a:xfrm>
          <a:prstGeom prst="roundRect">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Covered</a:t>
            </a:r>
          </a:p>
        </p:txBody>
      </p:sp>
    </p:spTree>
    <p:extLst>
      <p:ext uri="{BB962C8B-B14F-4D97-AF65-F5344CB8AC3E}">
        <p14:creationId xmlns:p14="http://schemas.microsoft.com/office/powerpoint/2010/main" val="33019011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C39BE1A-D849-BEE7-CA33-95BEE00FC332}"/>
              </a:ext>
            </a:extLst>
          </p:cNvPr>
          <p:cNvSpPr>
            <a:spLocks noGrp="1"/>
          </p:cNvSpPr>
          <p:nvPr>
            <p:ph idx="1"/>
          </p:nvPr>
        </p:nvSpPr>
        <p:spPr/>
        <p:txBody>
          <a:bodyPr/>
          <a:lstStyle/>
          <a:p>
            <a:r>
              <a:rPr lang="en-US" dirty="0" err="1"/>
              <a:t>prereq</a:t>
            </a:r>
            <a:r>
              <a:rPr lang="en-US" dirty="0"/>
              <a:t> is interesting</a:t>
            </a:r>
          </a:p>
          <a:p>
            <a:pPr lvl="1"/>
            <a:r>
              <a:rPr lang="en-US" dirty="0"/>
              <a:t>All courses with </a:t>
            </a:r>
            <a:r>
              <a:rPr lang="en-US" dirty="0" err="1"/>
              <a:t>prereqs</a:t>
            </a:r>
            <a:r>
              <a:rPr lang="en-US" dirty="0"/>
              <a:t>.</a:t>
            </a:r>
          </a:p>
          <a:p>
            <a:pPr lvl="1"/>
            <a:r>
              <a:rPr lang="en-US" dirty="0"/>
              <a:t>All courses and </a:t>
            </a:r>
            <a:r>
              <a:rPr lang="en-US" dirty="0" err="1"/>
              <a:t>prereqs</a:t>
            </a:r>
            <a:r>
              <a:rPr lang="en-US" dirty="0"/>
              <a:t> even if it does not have a </a:t>
            </a:r>
            <a:r>
              <a:rPr lang="en-US" dirty="0" err="1"/>
              <a:t>prereq</a:t>
            </a:r>
            <a:r>
              <a:rPr lang="en-US" dirty="0"/>
              <a:t>.</a:t>
            </a:r>
          </a:p>
          <a:p>
            <a:pPr lvl="1"/>
            <a:r>
              <a:rPr lang="en-US" dirty="0"/>
              <a:t>All courses and ones that are </a:t>
            </a:r>
            <a:r>
              <a:rPr lang="en-US" dirty="0" err="1"/>
              <a:t>prereqs</a:t>
            </a:r>
            <a:endParaRPr lang="en-US" dirty="0"/>
          </a:p>
          <a:p>
            <a:pPr lvl="1"/>
            <a:r>
              <a:rPr lang="en-US" dirty="0"/>
              <a:t>Courses that do not have </a:t>
            </a:r>
            <a:r>
              <a:rPr lang="en-US" dirty="0" err="1"/>
              <a:t>prereqs</a:t>
            </a:r>
            <a:endParaRPr lang="en-US" dirty="0"/>
          </a:p>
          <a:p>
            <a:pPr lvl="1"/>
            <a:r>
              <a:rPr lang="en-US" dirty="0"/>
              <a:t>Etc. </a:t>
            </a:r>
          </a:p>
          <a:p>
            <a:r>
              <a:rPr lang="en-US" dirty="0"/>
              <a:t>See notebook with examples.</a:t>
            </a:r>
          </a:p>
        </p:txBody>
      </p:sp>
      <p:sp>
        <p:nvSpPr>
          <p:cNvPr id="3" name="Title 2">
            <a:extLst>
              <a:ext uri="{FF2B5EF4-FFF2-40B4-BE49-F238E27FC236}">
                <a16:creationId xmlns:a16="http://schemas.microsoft.com/office/drawing/2014/main" id="{200B5A3D-6C33-23FC-2778-6951DE1A1B87}"/>
              </a:ext>
            </a:extLst>
          </p:cNvPr>
          <p:cNvSpPr>
            <a:spLocks noGrp="1"/>
          </p:cNvSpPr>
          <p:nvPr>
            <p:ph type="title"/>
          </p:nvPr>
        </p:nvSpPr>
        <p:spPr/>
        <p:txBody>
          <a:bodyPr/>
          <a:lstStyle/>
          <a:p>
            <a:r>
              <a:rPr lang="en-US" dirty="0"/>
              <a:t>Do Some Joins</a:t>
            </a:r>
          </a:p>
        </p:txBody>
      </p:sp>
    </p:spTree>
    <p:extLst>
      <p:ext uri="{BB962C8B-B14F-4D97-AF65-F5344CB8AC3E}">
        <p14:creationId xmlns:p14="http://schemas.microsoft.com/office/powerpoint/2010/main" val="4494427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18D668C-1FA8-36BA-5E12-846E4BE4F36C}"/>
              </a:ext>
            </a:extLst>
          </p:cNvPr>
          <p:cNvSpPr>
            <a:spLocks noGrp="1"/>
          </p:cNvSpPr>
          <p:nvPr>
            <p:ph idx="1"/>
          </p:nvPr>
        </p:nvSpPr>
        <p:spPr/>
        <p:txBody>
          <a:bodyPr/>
          <a:lstStyle/>
          <a:p>
            <a:r>
              <a:rPr lang="en-US" b="1" dirty="0"/>
              <a:t>A course and its prerequisites</a:t>
            </a:r>
          </a:p>
          <a:p>
            <a:pPr marL="457200" lvl="1" indent="0">
              <a:buNone/>
            </a:pPr>
            <a:r>
              <a:rPr lang="el-GR" dirty="0"/>
              <a:t>π </a:t>
            </a:r>
            <a:r>
              <a:rPr lang="en-US" dirty="0" err="1"/>
              <a:t>course_id←course.course_id</a:t>
            </a:r>
            <a:r>
              <a:rPr lang="en-US" dirty="0"/>
              <a:t>,</a:t>
            </a:r>
          </a:p>
          <a:p>
            <a:pPr marL="457200" lvl="1" indent="0">
              <a:buNone/>
            </a:pPr>
            <a:r>
              <a:rPr lang="en-US" dirty="0"/>
              <a:t>	</a:t>
            </a:r>
            <a:r>
              <a:rPr lang="en-US" dirty="0" err="1"/>
              <a:t>course_title←course.title</a:t>
            </a:r>
            <a:r>
              <a:rPr lang="en-US" dirty="0"/>
              <a:t>,</a:t>
            </a:r>
          </a:p>
          <a:p>
            <a:pPr marL="457200" lvl="1" indent="0">
              <a:buNone/>
            </a:pPr>
            <a:r>
              <a:rPr lang="en-US" dirty="0"/>
              <a:t>	</a:t>
            </a:r>
            <a:r>
              <a:rPr lang="en-US" dirty="0" err="1"/>
              <a:t>prerequisite_id←prereq.prereq_id</a:t>
            </a:r>
            <a:r>
              <a:rPr lang="en-US" dirty="0"/>
              <a:t>,</a:t>
            </a:r>
          </a:p>
          <a:p>
            <a:pPr marL="457200" lvl="1" indent="0">
              <a:buNone/>
            </a:pPr>
            <a:r>
              <a:rPr lang="en-US" dirty="0"/>
              <a:t>	</a:t>
            </a:r>
            <a:r>
              <a:rPr lang="en-US" dirty="0" err="1"/>
              <a:t>prerequisite_title←p.course_id</a:t>
            </a:r>
            <a:endParaRPr lang="en-US" dirty="0"/>
          </a:p>
          <a:p>
            <a:pPr marL="457200" lvl="1" indent="0">
              <a:buNone/>
            </a:pPr>
            <a:r>
              <a:rPr lang="en-US" dirty="0"/>
              <a:t>(</a:t>
            </a:r>
          </a:p>
          <a:p>
            <a:pPr marL="457200" lvl="1" indent="0">
              <a:buNone/>
            </a:pPr>
            <a:r>
              <a:rPr lang="en-US" dirty="0"/>
              <a:t>	(course ⨝ </a:t>
            </a:r>
            <a:r>
              <a:rPr lang="en-US" dirty="0" err="1"/>
              <a:t>prereq</a:t>
            </a:r>
            <a:r>
              <a:rPr lang="en-US" dirty="0"/>
              <a:t>) </a:t>
            </a:r>
          </a:p>
          <a:p>
            <a:pPr marL="457200" lvl="1" indent="0">
              <a:buNone/>
            </a:pPr>
            <a:r>
              <a:rPr lang="en-US" dirty="0"/>
              <a:t>	⨝ </a:t>
            </a:r>
            <a:r>
              <a:rPr lang="en-US" dirty="0" err="1"/>
              <a:t>prereq.prereq_id</a:t>
            </a:r>
            <a:r>
              <a:rPr lang="en-US" dirty="0"/>
              <a:t>=</a:t>
            </a:r>
            <a:r>
              <a:rPr lang="en-US" dirty="0" err="1"/>
              <a:t>p.course_id</a:t>
            </a:r>
            <a:r>
              <a:rPr lang="en-US" dirty="0"/>
              <a:t> </a:t>
            </a:r>
          </a:p>
          <a:p>
            <a:pPr marL="457200" lvl="1" indent="0">
              <a:buNone/>
            </a:pPr>
            <a:r>
              <a:rPr lang="en-US" dirty="0"/>
              <a:t>	</a:t>
            </a:r>
            <a:r>
              <a:rPr lang="el-GR" dirty="0"/>
              <a:t>ρ </a:t>
            </a:r>
            <a:r>
              <a:rPr lang="en-US" dirty="0"/>
              <a:t>p(course))</a:t>
            </a:r>
          </a:p>
        </p:txBody>
      </p:sp>
      <p:sp>
        <p:nvSpPr>
          <p:cNvPr id="3" name="Title 2">
            <a:extLst>
              <a:ext uri="{FF2B5EF4-FFF2-40B4-BE49-F238E27FC236}">
                <a16:creationId xmlns:a16="http://schemas.microsoft.com/office/drawing/2014/main" id="{B50018D2-699C-F1DC-C535-C6FF358A4C5E}"/>
              </a:ext>
            </a:extLst>
          </p:cNvPr>
          <p:cNvSpPr>
            <a:spLocks noGrp="1"/>
          </p:cNvSpPr>
          <p:nvPr>
            <p:ph type="title"/>
          </p:nvPr>
        </p:nvSpPr>
        <p:spPr/>
        <p:txBody>
          <a:bodyPr/>
          <a:lstStyle/>
          <a:p>
            <a:r>
              <a:rPr lang="en-US" dirty="0"/>
              <a:t>Some Examples</a:t>
            </a:r>
          </a:p>
        </p:txBody>
      </p:sp>
      <p:sp>
        <p:nvSpPr>
          <p:cNvPr id="4" name="TextBox 3">
            <a:extLst>
              <a:ext uri="{FF2B5EF4-FFF2-40B4-BE49-F238E27FC236}">
                <a16:creationId xmlns:a16="http://schemas.microsoft.com/office/drawing/2014/main" id="{CCB48835-7245-4D1D-41EA-DF28EFCF5A67}"/>
              </a:ext>
            </a:extLst>
          </p:cNvPr>
          <p:cNvSpPr txBox="1"/>
          <p:nvPr/>
        </p:nvSpPr>
        <p:spPr>
          <a:xfrm>
            <a:off x="4495800" y="819150"/>
            <a:ext cx="4495800" cy="3416320"/>
          </a:xfrm>
          <a:prstGeom prst="rect">
            <a:avLst/>
          </a:prstGeom>
          <a:noFill/>
        </p:spPr>
        <p:txBody>
          <a:bodyPr wrap="square" rtlCol="0">
            <a:spAutoFit/>
          </a:bodyPr>
          <a:lstStyle/>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Join course and </a:t>
            </a:r>
            <a:r>
              <a:rPr kumimoji="0" lang="en-US" sz="1800" b="0" i="0" u="none" strike="noStrike" kern="1200" cap="none" spc="0" normalizeH="0" baseline="0" noProof="0" dirty="0" err="1">
                <a:ln>
                  <a:noFill/>
                </a:ln>
                <a:solidFill>
                  <a:prstClr val="black"/>
                </a:solidFill>
                <a:effectLst/>
                <a:uLnTx/>
                <a:uFillTx/>
                <a:latin typeface="Calibri" charset="0"/>
                <a:ea typeface="ＭＳ Ｐゴシック" charset="-128"/>
                <a:cs typeface="+mn-cs"/>
              </a:rPr>
              <a:t>prereq</a:t>
            </a: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 to get</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course info</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err="1">
                <a:ln>
                  <a:noFill/>
                </a:ln>
                <a:solidFill>
                  <a:prstClr val="black"/>
                </a:solidFill>
                <a:effectLst/>
                <a:uLnTx/>
                <a:uFillTx/>
                <a:latin typeface="Calibri" charset="0"/>
                <a:ea typeface="ＭＳ Ｐゴシック" charset="-128"/>
                <a:cs typeface="+mn-cs"/>
              </a:rPr>
              <a:t>prereq_id</a:t>
            </a:r>
            <a:endPar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endParaRP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Join with</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course using </a:t>
            </a:r>
            <a:r>
              <a:rPr kumimoji="0" lang="en-US" sz="1800" b="0" i="0" u="none" strike="noStrike" kern="1200" cap="none" spc="0" normalizeH="0" baseline="0" noProof="0" dirty="0" err="1">
                <a:ln>
                  <a:noFill/>
                </a:ln>
                <a:solidFill>
                  <a:prstClr val="black"/>
                </a:solidFill>
                <a:effectLst/>
                <a:uLnTx/>
                <a:uFillTx/>
                <a:latin typeface="Calibri" charset="0"/>
                <a:ea typeface="ＭＳ Ｐゴシック" charset="-128"/>
                <a:cs typeface="+mn-cs"/>
              </a:rPr>
              <a:t>prereq_id</a:t>
            </a:r>
            <a:endPar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endParaRP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To get the </a:t>
            </a:r>
            <a:r>
              <a:rPr kumimoji="0" lang="en-US" sz="1800" b="0" i="0" u="none" strike="noStrike" kern="1200" cap="none" spc="0" normalizeH="0" baseline="0" noProof="0" dirty="0" err="1">
                <a:ln>
                  <a:noFill/>
                </a:ln>
                <a:solidFill>
                  <a:prstClr val="black"/>
                </a:solidFill>
                <a:effectLst/>
                <a:uLnTx/>
                <a:uFillTx/>
                <a:latin typeface="Calibri" charset="0"/>
                <a:ea typeface="ＭＳ Ｐゴシック" charset="-128"/>
                <a:cs typeface="+mn-cs"/>
              </a:rPr>
              <a:t>prereq</a:t>
            </a: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 info</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But,</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err="1">
                <a:ln>
                  <a:noFill/>
                </a:ln>
                <a:solidFill>
                  <a:prstClr val="black"/>
                </a:solidFill>
                <a:effectLst/>
                <a:uLnTx/>
                <a:uFillTx/>
                <a:latin typeface="Calibri" charset="0"/>
                <a:ea typeface="ＭＳ Ｐゴシック" charset="-128"/>
                <a:cs typeface="+mn-cs"/>
              </a:rPr>
              <a:t>course.course_id</a:t>
            </a: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 is ambiguous</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Because the table appears twice.</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So, I have to “alias” the second use.</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Also, note the use of renaming in the</a:t>
            </a:r>
            <a:b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b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project for column names.</a:t>
            </a:r>
          </a:p>
        </p:txBody>
      </p:sp>
    </p:spTree>
    <p:extLst>
      <p:ext uri="{BB962C8B-B14F-4D97-AF65-F5344CB8AC3E}">
        <p14:creationId xmlns:p14="http://schemas.microsoft.com/office/powerpoint/2010/main" val="23128040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18D668C-1FA8-36BA-5E12-846E4BE4F36C}"/>
              </a:ext>
            </a:extLst>
          </p:cNvPr>
          <p:cNvSpPr>
            <a:spLocks noGrp="1"/>
          </p:cNvSpPr>
          <p:nvPr>
            <p:ph idx="1"/>
          </p:nvPr>
        </p:nvSpPr>
        <p:spPr/>
        <p:txBody>
          <a:bodyPr/>
          <a:lstStyle/>
          <a:p>
            <a:r>
              <a:rPr lang="en-US" b="1" dirty="0"/>
              <a:t>Courses-prerequisites and courses without </a:t>
            </a:r>
            <a:r>
              <a:rPr lang="en-US" b="1" dirty="0" err="1"/>
              <a:t>prereqs</a:t>
            </a:r>
            <a:r>
              <a:rPr lang="en-US" b="1" dirty="0"/>
              <a:t>.</a:t>
            </a:r>
          </a:p>
          <a:p>
            <a:pPr marL="457200" lvl="1" indent="0">
              <a:buNone/>
            </a:pPr>
            <a:r>
              <a:rPr lang="el-GR" dirty="0"/>
              <a:t>τ </a:t>
            </a:r>
            <a:r>
              <a:rPr lang="en-US" dirty="0" err="1"/>
              <a:t>prerequisite_id</a:t>
            </a:r>
            <a:r>
              <a:rPr lang="en-US" dirty="0"/>
              <a:t> </a:t>
            </a:r>
          </a:p>
          <a:p>
            <a:pPr marL="457200" lvl="1" indent="0">
              <a:buNone/>
            </a:pPr>
            <a:r>
              <a:rPr lang="en-US" dirty="0"/>
              <a:t>(</a:t>
            </a:r>
            <a:r>
              <a:rPr lang="el-GR" dirty="0"/>
              <a:t>π </a:t>
            </a:r>
            <a:r>
              <a:rPr lang="en-US" dirty="0" err="1"/>
              <a:t>course_id←course.course_id</a:t>
            </a:r>
            <a:r>
              <a:rPr lang="en-US" dirty="0"/>
              <a:t>,</a:t>
            </a:r>
          </a:p>
          <a:p>
            <a:pPr marL="457200" lvl="1" indent="0">
              <a:buNone/>
            </a:pPr>
            <a:r>
              <a:rPr lang="en-US" dirty="0"/>
              <a:t>	</a:t>
            </a:r>
            <a:r>
              <a:rPr lang="en-US" dirty="0" err="1"/>
              <a:t>course_title←course.title</a:t>
            </a:r>
            <a:r>
              <a:rPr lang="en-US" dirty="0"/>
              <a:t>,</a:t>
            </a:r>
          </a:p>
          <a:p>
            <a:pPr marL="457200" lvl="1" indent="0">
              <a:buNone/>
            </a:pPr>
            <a:r>
              <a:rPr lang="en-US" dirty="0"/>
              <a:t>	</a:t>
            </a:r>
            <a:r>
              <a:rPr lang="en-US" dirty="0" err="1"/>
              <a:t>prerequisite_id←prereq.prereq_id</a:t>
            </a:r>
            <a:r>
              <a:rPr lang="en-US" dirty="0"/>
              <a:t>,</a:t>
            </a:r>
          </a:p>
          <a:p>
            <a:pPr marL="457200" lvl="1" indent="0">
              <a:buNone/>
            </a:pPr>
            <a:r>
              <a:rPr lang="en-US" dirty="0"/>
              <a:t>	</a:t>
            </a:r>
            <a:r>
              <a:rPr lang="en-US" dirty="0" err="1"/>
              <a:t>prerequisite_title←p.course_id</a:t>
            </a:r>
            <a:endParaRPr lang="en-US" dirty="0"/>
          </a:p>
          <a:p>
            <a:pPr marL="457200" lvl="1" indent="0">
              <a:buNone/>
            </a:pPr>
            <a:r>
              <a:rPr lang="en-US" dirty="0"/>
              <a:t>(</a:t>
            </a:r>
          </a:p>
          <a:p>
            <a:pPr marL="457200" lvl="1" indent="0">
              <a:buNone/>
            </a:pPr>
            <a:r>
              <a:rPr lang="en-US" dirty="0"/>
              <a:t>	(course ⟕ </a:t>
            </a:r>
            <a:r>
              <a:rPr lang="en-US" dirty="0" err="1"/>
              <a:t>prereq</a:t>
            </a:r>
            <a:r>
              <a:rPr lang="en-US" dirty="0"/>
              <a:t>) </a:t>
            </a:r>
          </a:p>
          <a:p>
            <a:pPr marL="457200" lvl="1" indent="0">
              <a:buNone/>
            </a:pPr>
            <a:r>
              <a:rPr lang="en-US" dirty="0"/>
              <a:t>	⟕ </a:t>
            </a:r>
            <a:r>
              <a:rPr lang="en-US" dirty="0" err="1"/>
              <a:t>prereq.prereq_id</a:t>
            </a:r>
            <a:r>
              <a:rPr lang="en-US" dirty="0"/>
              <a:t>=</a:t>
            </a:r>
            <a:r>
              <a:rPr lang="en-US" dirty="0" err="1"/>
              <a:t>p.course_id</a:t>
            </a:r>
            <a:r>
              <a:rPr lang="en-US" dirty="0"/>
              <a:t> </a:t>
            </a:r>
          </a:p>
          <a:p>
            <a:pPr marL="457200" lvl="1" indent="0">
              <a:buNone/>
            </a:pPr>
            <a:r>
              <a:rPr lang="en-US" dirty="0"/>
              <a:t>	</a:t>
            </a:r>
            <a:r>
              <a:rPr lang="el-GR" dirty="0"/>
              <a:t>ρ </a:t>
            </a:r>
            <a:r>
              <a:rPr lang="en-US" dirty="0"/>
              <a:t>p(course))</a:t>
            </a:r>
          </a:p>
          <a:p>
            <a:pPr marL="457200" lvl="1" indent="0">
              <a:buNone/>
            </a:pPr>
            <a:r>
              <a:rPr lang="en-US" dirty="0"/>
              <a:t>)</a:t>
            </a:r>
          </a:p>
        </p:txBody>
      </p:sp>
      <p:sp>
        <p:nvSpPr>
          <p:cNvPr id="3" name="Title 2">
            <a:extLst>
              <a:ext uri="{FF2B5EF4-FFF2-40B4-BE49-F238E27FC236}">
                <a16:creationId xmlns:a16="http://schemas.microsoft.com/office/drawing/2014/main" id="{B50018D2-699C-F1DC-C535-C6FF358A4C5E}"/>
              </a:ext>
            </a:extLst>
          </p:cNvPr>
          <p:cNvSpPr>
            <a:spLocks noGrp="1"/>
          </p:cNvSpPr>
          <p:nvPr>
            <p:ph type="title"/>
          </p:nvPr>
        </p:nvSpPr>
        <p:spPr/>
        <p:txBody>
          <a:bodyPr/>
          <a:lstStyle/>
          <a:p>
            <a:r>
              <a:rPr lang="en-US" dirty="0"/>
              <a:t>Some Examples</a:t>
            </a:r>
          </a:p>
        </p:txBody>
      </p:sp>
    </p:spTree>
    <p:extLst>
      <p:ext uri="{BB962C8B-B14F-4D97-AF65-F5344CB8AC3E}">
        <p14:creationId xmlns:p14="http://schemas.microsoft.com/office/powerpoint/2010/main" val="1222138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18D668C-1FA8-36BA-5E12-846E4BE4F36C}"/>
              </a:ext>
            </a:extLst>
          </p:cNvPr>
          <p:cNvSpPr>
            <a:spLocks noGrp="1"/>
          </p:cNvSpPr>
          <p:nvPr>
            <p:ph idx="1"/>
          </p:nvPr>
        </p:nvSpPr>
        <p:spPr/>
        <p:txBody>
          <a:bodyPr/>
          <a:lstStyle/>
          <a:p>
            <a:r>
              <a:rPr lang="en-US" b="1" dirty="0"/>
              <a:t>Courses that are not prerequisites</a:t>
            </a:r>
          </a:p>
          <a:p>
            <a:pPr marL="457200" lvl="1" indent="0">
              <a:buNone/>
            </a:pPr>
            <a:r>
              <a:rPr lang="el-GR" dirty="0"/>
              <a:t>τ </a:t>
            </a:r>
            <a:r>
              <a:rPr lang="en-US" dirty="0" err="1"/>
              <a:t>prereq_course_id</a:t>
            </a:r>
            <a:endParaRPr lang="en-US" dirty="0"/>
          </a:p>
          <a:p>
            <a:pPr marL="457200" lvl="1" indent="0">
              <a:buNone/>
            </a:pPr>
            <a:r>
              <a:rPr lang="en-US" dirty="0"/>
              <a:t>(</a:t>
            </a:r>
          </a:p>
          <a:p>
            <a:pPr marL="457200" lvl="1" indent="0">
              <a:buNone/>
            </a:pPr>
            <a:r>
              <a:rPr lang="en-US" dirty="0"/>
              <a:t>	</a:t>
            </a:r>
            <a:r>
              <a:rPr lang="el-GR" dirty="0"/>
              <a:t>π </a:t>
            </a:r>
            <a:r>
              <a:rPr lang="en-US" dirty="0" err="1"/>
              <a:t>prereq_course_id←prereq.course_id</a:t>
            </a:r>
            <a:r>
              <a:rPr lang="en-US" dirty="0"/>
              <a:t>,</a:t>
            </a:r>
          </a:p>
          <a:p>
            <a:pPr marL="457200" lvl="1" indent="0">
              <a:buNone/>
            </a:pPr>
            <a:r>
              <a:rPr lang="en-US" dirty="0"/>
              <a:t>		</a:t>
            </a:r>
            <a:r>
              <a:rPr lang="en-US" dirty="0" err="1"/>
              <a:t>course_id←course.course_id</a:t>
            </a:r>
            <a:r>
              <a:rPr lang="en-US" dirty="0"/>
              <a:t>,</a:t>
            </a:r>
          </a:p>
          <a:p>
            <a:pPr marL="457200" lvl="1" indent="0">
              <a:buNone/>
            </a:pPr>
            <a:r>
              <a:rPr lang="en-US" dirty="0"/>
              <a:t>		</a:t>
            </a:r>
            <a:r>
              <a:rPr lang="en-US" dirty="0" err="1"/>
              <a:t>course_title←course.title</a:t>
            </a:r>
            <a:endParaRPr lang="en-US" dirty="0"/>
          </a:p>
          <a:p>
            <a:pPr marL="457200" lvl="1" indent="0">
              <a:buNone/>
            </a:pPr>
            <a:r>
              <a:rPr lang="en-US" dirty="0"/>
              <a:t>		(</a:t>
            </a:r>
          </a:p>
          <a:p>
            <a:pPr marL="457200" lvl="1" indent="0">
              <a:buNone/>
            </a:pPr>
            <a:r>
              <a:rPr lang="en-US" dirty="0"/>
              <a:t>			</a:t>
            </a:r>
            <a:r>
              <a:rPr lang="en-US" dirty="0" err="1"/>
              <a:t>prereq</a:t>
            </a:r>
            <a:r>
              <a:rPr lang="en-US" dirty="0"/>
              <a:t> ⟖ </a:t>
            </a:r>
            <a:r>
              <a:rPr lang="en-US" dirty="0" err="1"/>
              <a:t>prereq_id</a:t>
            </a:r>
            <a:r>
              <a:rPr lang="en-US" dirty="0"/>
              <a:t>=</a:t>
            </a:r>
            <a:r>
              <a:rPr lang="en-US" dirty="0" err="1"/>
              <a:t>course.course_id</a:t>
            </a:r>
            <a:r>
              <a:rPr lang="en-US" dirty="0"/>
              <a:t> course</a:t>
            </a:r>
          </a:p>
          <a:p>
            <a:pPr marL="457200" lvl="1" indent="0">
              <a:buNone/>
            </a:pPr>
            <a:r>
              <a:rPr lang="en-US" dirty="0"/>
              <a:t>		)</a:t>
            </a:r>
          </a:p>
          <a:p>
            <a:pPr marL="457200" lvl="1" indent="0">
              <a:buNone/>
            </a:pPr>
            <a:r>
              <a:rPr lang="en-US" dirty="0"/>
              <a:t>	)</a:t>
            </a:r>
          </a:p>
        </p:txBody>
      </p:sp>
      <p:sp>
        <p:nvSpPr>
          <p:cNvPr id="3" name="Title 2">
            <a:extLst>
              <a:ext uri="{FF2B5EF4-FFF2-40B4-BE49-F238E27FC236}">
                <a16:creationId xmlns:a16="http://schemas.microsoft.com/office/drawing/2014/main" id="{B50018D2-699C-F1DC-C535-C6FF358A4C5E}"/>
              </a:ext>
            </a:extLst>
          </p:cNvPr>
          <p:cNvSpPr>
            <a:spLocks noGrp="1"/>
          </p:cNvSpPr>
          <p:nvPr>
            <p:ph type="title"/>
          </p:nvPr>
        </p:nvSpPr>
        <p:spPr/>
        <p:txBody>
          <a:bodyPr/>
          <a:lstStyle/>
          <a:p>
            <a:r>
              <a:rPr lang="en-US" dirty="0"/>
              <a:t>Some Examples</a:t>
            </a:r>
          </a:p>
        </p:txBody>
      </p:sp>
    </p:spTree>
    <p:extLst>
      <p:ext uri="{BB962C8B-B14F-4D97-AF65-F5344CB8AC3E}">
        <p14:creationId xmlns:p14="http://schemas.microsoft.com/office/powerpoint/2010/main" val="28835019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55157C1-5C9B-D4AD-3DB0-811BA9E45B86}"/>
              </a:ext>
            </a:extLst>
          </p:cNvPr>
          <p:cNvSpPr>
            <a:spLocks noGrp="1"/>
          </p:cNvSpPr>
          <p:nvPr>
            <p:ph idx="1"/>
          </p:nvPr>
        </p:nvSpPr>
        <p:spPr>
          <a:xfrm>
            <a:off x="86284" y="552450"/>
            <a:ext cx="8839200" cy="4038600"/>
          </a:xfrm>
        </p:spPr>
        <p:txBody>
          <a:bodyPr/>
          <a:lstStyle/>
          <a:p>
            <a:pPr>
              <a:spcBef>
                <a:spcPts val="0"/>
              </a:spcBef>
              <a:spcAft>
                <a:spcPts val="0"/>
              </a:spcAft>
            </a:pPr>
            <a:r>
              <a:rPr lang="en-US" dirty="0"/>
              <a:t>We will do more examples in lectures and HW assignments.</a:t>
            </a:r>
            <a:br>
              <a:rPr lang="en-US" dirty="0"/>
            </a:br>
            <a:endParaRPr lang="en-US" dirty="0"/>
          </a:p>
          <a:p>
            <a:pPr>
              <a:spcBef>
                <a:spcPts val="0"/>
              </a:spcBef>
              <a:spcAft>
                <a:spcPts val="0"/>
              </a:spcAft>
            </a:pPr>
            <a:r>
              <a:rPr lang="en-US" dirty="0"/>
              <a:t>The language </a:t>
            </a:r>
            <a:r>
              <a:rPr lang="en-US" i="1" dirty="0"/>
              <a:t>is interesting but</a:t>
            </a:r>
            <a:r>
              <a:rPr lang="en-US" dirty="0"/>
              <a:t> can be tedious and confusing.</a:t>
            </a:r>
            <a:br>
              <a:rPr lang="en-US" dirty="0"/>
            </a:br>
            <a:endParaRPr lang="en-US" dirty="0"/>
          </a:p>
          <a:p>
            <a:pPr>
              <a:spcBef>
                <a:spcPts val="0"/>
              </a:spcBef>
              <a:spcAft>
                <a:spcPts val="0"/>
              </a:spcAft>
            </a:pPr>
            <a:r>
              <a:rPr lang="en-US" dirty="0"/>
              <a:t>Useful in some advanced scenarios:</a:t>
            </a:r>
          </a:p>
          <a:p>
            <a:pPr lvl="1">
              <a:spcBef>
                <a:spcPts val="0"/>
              </a:spcBef>
              <a:spcAft>
                <a:spcPts val="0"/>
              </a:spcAft>
            </a:pPr>
            <a:r>
              <a:rPr lang="en-US" dirty="0"/>
              <a:t>Designing query languages for new databases and data models.</a:t>
            </a:r>
          </a:p>
          <a:p>
            <a:pPr lvl="1">
              <a:spcBef>
                <a:spcPts val="0"/>
              </a:spcBef>
              <a:spcAft>
                <a:spcPts val="0"/>
              </a:spcAft>
            </a:pPr>
            <a:r>
              <a:rPr lang="en-US" dirty="0"/>
              <a:t>Understanding how DBMS implement query processing and optimization.</a:t>
            </a:r>
            <a:br>
              <a:rPr lang="en-US" dirty="0"/>
            </a:br>
            <a:endParaRPr lang="en-US" dirty="0"/>
          </a:p>
          <a:p>
            <a:pPr>
              <a:spcBef>
                <a:spcPts val="0"/>
              </a:spcBef>
              <a:spcAft>
                <a:spcPts val="0"/>
              </a:spcAft>
            </a:pPr>
            <a:r>
              <a:rPr lang="en-US" dirty="0"/>
              <a:t>Also cover because it does come up in some advanced courses,</a:t>
            </a:r>
            <a:br>
              <a:rPr lang="en-US" dirty="0"/>
            </a:br>
            <a:r>
              <a:rPr lang="en-US" dirty="0"/>
              <a:t>and may come up in job interviews.</a:t>
            </a:r>
            <a:br>
              <a:rPr lang="en-US" dirty="0"/>
            </a:br>
            <a:endParaRPr lang="en-US" dirty="0"/>
          </a:p>
          <a:p>
            <a:pPr>
              <a:spcBef>
                <a:spcPts val="0"/>
              </a:spcBef>
              <a:spcAft>
                <a:spcPts val="0"/>
              </a:spcAft>
            </a:pPr>
            <a:r>
              <a:rPr lang="en-US" dirty="0"/>
              <a:t>You will be able to use a “cheat sheet” on exams. We will focus on “did you know what to do” and not “did you get the syntax completely correct.”</a:t>
            </a:r>
          </a:p>
        </p:txBody>
      </p:sp>
      <p:sp>
        <p:nvSpPr>
          <p:cNvPr id="3" name="Title 2">
            <a:extLst>
              <a:ext uri="{FF2B5EF4-FFF2-40B4-BE49-F238E27FC236}">
                <a16:creationId xmlns:a16="http://schemas.microsoft.com/office/drawing/2014/main" id="{76A09064-175F-04F0-91ED-2E4BCA2CB260}"/>
              </a:ext>
            </a:extLst>
          </p:cNvPr>
          <p:cNvSpPr>
            <a:spLocks noGrp="1"/>
          </p:cNvSpPr>
          <p:nvPr>
            <p:ph type="title"/>
          </p:nvPr>
        </p:nvSpPr>
        <p:spPr/>
        <p:txBody>
          <a:bodyPr/>
          <a:lstStyle/>
          <a:p>
            <a:r>
              <a:rPr lang="en-US" dirty="0"/>
              <a:t>Relational Algebra</a:t>
            </a:r>
          </a:p>
        </p:txBody>
      </p:sp>
    </p:spTree>
    <p:extLst>
      <p:ext uri="{BB962C8B-B14F-4D97-AF65-F5344CB8AC3E}">
        <p14:creationId xmlns:p14="http://schemas.microsoft.com/office/powerpoint/2010/main" val="25606801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D109F9-AC13-CE6D-D5B9-256788C15D8E}"/>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BC39977B-C6F9-4176-6422-72F49524BF7F}"/>
              </a:ext>
            </a:extLst>
          </p:cNvPr>
          <p:cNvPicPr>
            <a:picLocks noChangeAspect="1"/>
          </p:cNvPicPr>
          <p:nvPr/>
        </p:nvPicPr>
        <p:blipFill>
          <a:blip r:embed="rId3"/>
          <a:stretch>
            <a:fillRect/>
          </a:stretch>
        </p:blipFill>
        <p:spPr>
          <a:xfrm>
            <a:off x="-2" y="-1"/>
            <a:ext cx="9144001" cy="5143501"/>
          </a:xfrm>
          <a:prstGeom prst="rect">
            <a:avLst/>
          </a:prstGeom>
        </p:spPr>
      </p:pic>
      <p:sp>
        <p:nvSpPr>
          <p:cNvPr id="7" name="Rectangle 6">
            <a:extLst>
              <a:ext uri="{FF2B5EF4-FFF2-40B4-BE49-F238E27FC236}">
                <a16:creationId xmlns:a16="http://schemas.microsoft.com/office/drawing/2014/main" id="{936DB963-CDCC-558C-C3B6-41A72E9B8191}"/>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3075" name="Picture 7">
            <a:extLst>
              <a:ext uri="{FF2B5EF4-FFF2-40B4-BE49-F238E27FC236}">
                <a16:creationId xmlns:a16="http://schemas.microsoft.com/office/drawing/2014/main" id="{3B87AE00-C98E-AD21-1D56-2B0456346BA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7" name="TextBox 10">
            <a:extLst>
              <a:ext uri="{FF2B5EF4-FFF2-40B4-BE49-F238E27FC236}">
                <a16:creationId xmlns:a16="http://schemas.microsoft.com/office/drawing/2014/main" id="{AEC9284D-C680-A308-1FA0-0154379D2CAC}"/>
              </a:ext>
            </a:extLst>
          </p:cNvPr>
          <p:cNvSpPr txBox="1">
            <a:spLocks noChangeArrowheads="1"/>
          </p:cNvSpPr>
          <p:nvPr/>
        </p:nvSpPr>
        <p:spPr bwMode="auto">
          <a:xfrm>
            <a:off x="0" y="4732991"/>
            <a:ext cx="91440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r>
              <a:rPr lang="en-US" altLang="en-US" sz="1200" i="1" dirty="0">
                <a:solidFill>
                  <a:schemeClr val="bg1"/>
                </a:solidFill>
              </a:rPr>
              <a:t>© Donald F. Ferguson, 2024</a:t>
            </a:r>
          </a:p>
        </p:txBody>
      </p:sp>
      <p:sp>
        <p:nvSpPr>
          <p:cNvPr id="3" name="Rounded Rectangle 2">
            <a:extLst>
              <a:ext uri="{FF2B5EF4-FFF2-40B4-BE49-F238E27FC236}">
                <a16:creationId xmlns:a16="http://schemas.microsoft.com/office/drawing/2014/main" id="{81DDCB19-2759-601A-5C82-1A25245F0242}"/>
              </a:ext>
            </a:extLst>
          </p:cNvPr>
          <p:cNvSpPr/>
          <p:nvPr/>
        </p:nvSpPr>
        <p:spPr>
          <a:xfrm>
            <a:off x="1524000" y="1733550"/>
            <a:ext cx="6400800" cy="2209800"/>
          </a:xfrm>
          <a:prstGeom prst="roundRect">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a:t>We will start in a few minutes.</a:t>
            </a:r>
          </a:p>
        </p:txBody>
      </p:sp>
      <p:sp>
        <p:nvSpPr>
          <p:cNvPr id="4" name="TextBox 9">
            <a:extLst>
              <a:ext uri="{FF2B5EF4-FFF2-40B4-BE49-F238E27FC236}">
                <a16:creationId xmlns:a16="http://schemas.microsoft.com/office/drawing/2014/main" id="{2C3D1FFA-DF3E-CE2B-7248-497C505A3E74}"/>
              </a:ext>
            </a:extLst>
          </p:cNvPr>
          <p:cNvSpPr txBox="1">
            <a:spLocks noChangeArrowheads="1"/>
          </p:cNvSpPr>
          <p:nvPr/>
        </p:nvSpPr>
        <p:spPr bwMode="auto">
          <a:xfrm>
            <a:off x="-2" y="1"/>
            <a:ext cx="9144000"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t>W4111 – Introduction to Databases</a:t>
            </a:r>
            <a:br>
              <a:rPr lang="en-US" altLang="en-US" sz="2800" i="1" dirty="0"/>
            </a:br>
            <a:r>
              <a:rPr lang="en-US" altLang="en-US" sz="2800" i="1" dirty="0"/>
              <a:t>Section 003, V03, Fall 2024</a:t>
            </a:r>
            <a:br>
              <a:rPr lang="en-US" altLang="en-US" sz="3200" i="1" dirty="0"/>
            </a:br>
            <a:r>
              <a:rPr lang="en-US" altLang="en-US" sz="2800" i="1" dirty="0"/>
              <a:t>Lecture 4: ER(3), Relational(3), SQL(3)</a:t>
            </a:r>
            <a:endParaRPr lang="en-US" altLang="en-US" sz="3200" i="1" dirty="0"/>
          </a:p>
        </p:txBody>
      </p:sp>
    </p:spTree>
    <p:extLst>
      <p:ext uri="{BB962C8B-B14F-4D97-AF65-F5344CB8AC3E}">
        <p14:creationId xmlns:p14="http://schemas.microsoft.com/office/powerpoint/2010/main" val="14199817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BD008F-7B35-01F3-B615-3A34FA7B3841}"/>
            </a:ext>
          </a:extLst>
        </p:cNvPr>
        <p:cNvGrpSpPr/>
        <p:nvPr/>
      </p:nvGrpSpPr>
      <p:grpSpPr>
        <a:xfrm>
          <a:off x="0" y="0"/>
          <a:ext cx="0" cy="0"/>
          <a:chOff x="0" y="0"/>
          <a:chExt cx="0" cy="0"/>
        </a:xfrm>
      </p:grpSpPr>
      <p:sp>
        <p:nvSpPr>
          <p:cNvPr id="7" name="Rectangle 6">
            <a:extLst>
              <a:ext uri="{FF2B5EF4-FFF2-40B4-BE49-F238E27FC236}">
                <a16:creationId xmlns:a16="http://schemas.microsoft.com/office/drawing/2014/main" id="{83F2B294-2EA7-8898-34F3-26E53FD80946}"/>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a:extLst>
              <a:ext uri="{FF2B5EF4-FFF2-40B4-BE49-F238E27FC236}">
                <a16:creationId xmlns:a16="http://schemas.microsoft.com/office/drawing/2014/main" id="{E89CBB14-822C-A9ED-4533-04ED4BD2C0F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a:extLst>
              <a:ext uri="{FF2B5EF4-FFF2-40B4-BE49-F238E27FC236}">
                <a16:creationId xmlns:a16="http://schemas.microsoft.com/office/drawing/2014/main" id="{1914AA42-2BA9-1032-3C6F-0C4D8691BCC1}"/>
              </a:ext>
            </a:extLst>
          </p:cNvPr>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Introduction</a:t>
            </a:r>
            <a:endParaRPr kumimoji="0" lang="en-US" altLang="en-US" sz="16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3" name="Rectangle 2">
            <a:extLst>
              <a:ext uri="{FF2B5EF4-FFF2-40B4-BE49-F238E27FC236}">
                <a16:creationId xmlns:a16="http://schemas.microsoft.com/office/drawing/2014/main" id="{59DC5233-47E4-73BF-706B-DE990BD46002}"/>
              </a:ext>
            </a:extLst>
          </p:cNvPr>
          <p:cNvSpPr/>
          <p:nvPr/>
        </p:nvSpPr>
        <p:spPr>
          <a:xfrm>
            <a:off x="0" y="438150"/>
            <a:ext cx="9144000" cy="4248150"/>
          </a:xfrm>
          <a:prstGeom prst="rect">
            <a:avLst/>
          </a:prstGeom>
          <a:solidFill>
            <a:schemeClr val="tx1">
              <a:lumMod val="50000"/>
              <a:lumOff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Calibri"/>
                <a:ea typeface="+mn-ea"/>
                <a:cs typeface="+mn-cs"/>
              </a:rPr>
              <a:t>Codd’s 12 Rules</a:t>
            </a:r>
            <a:br>
              <a:rPr kumimoji="0" lang="en-US" sz="3600" b="0" i="0" u="none" strike="noStrike" kern="1200" cap="none" spc="0" normalizeH="0" baseline="0" noProof="0" dirty="0">
                <a:ln>
                  <a:noFill/>
                </a:ln>
                <a:solidFill>
                  <a:prstClr val="black"/>
                </a:solidFill>
                <a:effectLst/>
                <a:uLnTx/>
                <a:uFillTx/>
                <a:latin typeface="Calibri"/>
                <a:ea typeface="+mn-ea"/>
                <a:cs typeface="+mn-cs"/>
              </a:rPr>
            </a:br>
            <a:r>
              <a:rPr kumimoji="0" lang="en-US" sz="3600" b="0" i="0" u="none" strike="noStrike" kern="1200" cap="none" spc="0" normalizeH="0" baseline="0" noProof="0" dirty="0">
                <a:ln>
                  <a:noFill/>
                </a:ln>
                <a:solidFill>
                  <a:prstClr val="black"/>
                </a:solidFill>
                <a:effectLst/>
                <a:uLnTx/>
                <a:uFillTx/>
                <a:latin typeface="Calibri"/>
                <a:ea typeface="+mn-ea"/>
                <a:cs typeface="+mn-cs"/>
              </a:rPr>
              <a:t>NULL</a:t>
            </a:r>
          </a:p>
        </p:txBody>
      </p:sp>
      <p:sp>
        <p:nvSpPr>
          <p:cNvPr id="4" name="TextBox 9">
            <a:extLst>
              <a:ext uri="{FF2B5EF4-FFF2-40B4-BE49-F238E27FC236}">
                <a16:creationId xmlns:a16="http://schemas.microsoft.com/office/drawing/2014/main" id="{4CDA4233-C4CE-1A5D-62B7-A873A01D3E24}"/>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20</a:t>
            </a:fld>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COMS W4111_003_2024_3: Lecture 4: ER(3), Relational(3), SQL(3)			© Donald F. Ferguson, 2024</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41347980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7380399-9AEF-CE42-A6BC-CD54F0387242}"/>
              </a:ext>
            </a:extLst>
          </p:cNvPr>
          <p:cNvSpPr>
            <a:spLocks noGrp="1"/>
          </p:cNvSpPr>
          <p:nvPr>
            <p:ph idx="1"/>
          </p:nvPr>
        </p:nvSpPr>
        <p:spPr>
          <a:xfrm>
            <a:off x="152400" y="590550"/>
            <a:ext cx="4495800" cy="4038600"/>
          </a:xfrm>
        </p:spPr>
        <p:txBody>
          <a:bodyPr/>
          <a:lstStyle/>
          <a:p>
            <a:pPr marL="0" indent="0">
              <a:buNone/>
            </a:pPr>
            <a:r>
              <a:rPr lang="en-US" sz="1300" dirty="0"/>
              <a:t>Rule 1: Information Rule</a:t>
            </a:r>
          </a:p>
          <a:p>
            <a:pPr marL="0" indent="0">
              <a:buNone/>
            </a:pPr>
            <a:r>
              <a:rPr lang="en-US" sz="1300" dirty="0"/>
              <a:t>The data stored in a database, may it be user data or metadata, must be a value of some table cell. Everything in a database must be stored in a table format.</a:t>
            </a:r>
          </a:p>
          <a:p>
            <a:pPr marL="0" indent="0">
              <a:buNone/>
            </a:pPr>
            <a:endParaRPr lang="en-US" sz="1300" dirty="0"/>
          </a:p>
          <a:p>
            <a:pPr marL="0" indent="0">
              <a:buNone/>
            </a:pPr>
            <a:r>
              <a:rPr lang="en-US" sz="1300" dirty="0"/>
              <a:t>Rule 2: Guaranteed Access Rule</a:t>
            </a:r>
          </a:p>
          <a:p>
            <a:pPr marL="0" indent="0">
              <a:buNone/>
            </a:pPr>
            <a:r>
              <a:rPr lang="en-US" sz="1300" dirty="0"/>
              <a:t>Every single data element (value) is guaranteed to be accessible logically with a combination of table-name, primary-key (row value), and attribute-name (column value). No other means, such as pointers, can be used to access data.</a:t>
            </a:r>
          </a:p>
          <a:p>
            <a:pPr marL="0" indent="0">
              <a:buNone/>
            </a:pPr>
            <a:endParaRPr lang="en-US" sz="1300" dirty="0"/>
          </a:p>
          <a:p>
            <a:pPr marL="0" indent="0">
              <a:buNone/>
            </a:pPr>
            <a:r>
              <a:rPr lang="en-US" sz="1300" b="1" dirty="0"/>
              <a:t>Rule 3: Systematic Treatment of NULL Values</a:t>
            </a:r>
          </a:p>
          <a:p>
            <a:pPr marL="0" indent="0">
              <a:buNone/>
            </a:pPr>
            <a:r>
              <a:rPr lang="en-US" sz="1300" b="1" dirty="0"/>
              <a:t>The NULL values in a database must be given a systematic and uniform treatment. This is a very important rule because a NULL can be interpreted as one the following − data is missing, data is not known, or data is not applicable.</a:t>
            </a:r>
          </a:p>
        </p:txBody>
      </p:sp>
      <p:sp>
        <p:nvSpPr>
          <p:cNvPr id="2" name="Title 1">
            <a:extLst>
              <a:ext uri="{FF2B5EF4-FFF2-40B4-BE49-F238E27FC236}">
                <a16:creationId xmlns:a16="http://schemas.microsoft.com/office/drawing/2014/main" id="{9608A0B1-68AA-6B44-8AFC-EE4C328DFC8A}"/>
              </a:ext>
            </a:extLst>
          </p:cNvPr>
          <p:cNvSpPr>
            <a:spLocks noGrp="1"/>
          </p:cNvSpPr>
          <p:nvPr>
            <p:ph type="title"/>
          </p:nvPr>
        </p:nvSpPr>
        <p:spPr/>
        <p:txBody>
          <a:bodyPr/>
          <a:lstStyle/>
          <a:p>
            <a:r>
              <a:rPr lang="en-US" dirty="0"/>
              <a:t>Codd’s 12 Rules</a:t>
            </a:r>
          </a:p>
        </p:txBody>
      </p:sp>
      <p:sp>
        <p:nvSpPr>
          <p:cNvPr id="4" name="Content Placeholder 3">
            <a:extLst>
              <a:ext uri="{FF2B5EF4-FFF2-40B4-BE49-F238E27FC236}">
                <a16:creationId xmlns:a16="http://schemas.microsoft.com/office/drawing/2014/main" id="{FB9B4BC5-F27F-6E41-A446-6298C02D654A}"/>
              </a:ext>
            </a:extLst>
          </p:cNvPr>
          <p:cNvSpPr>
            <a:spLocks noGrp="1"/>
          </p:cNvSpPr>
          <p:nvPr>
            <p:ph idx="4294967295"/>
          </p:nvPr>
        </p:nvSpPr>
        <p:spPr>
          <a:xfrm>
            <a:off x="4953000" y="479425"/>
            <a:ext cx="4191000" cy="4038600"/>
          </a:xfrm>
          <a:prstGeom prst="rect">
            <a:avLst/>
          </a:prstGeom>
        </p:spPr>
        <p:txBody>
          <a:bodyPr/>
          <a:lstStyle/>
          <a:p>
            <a:pPr marL="0" indent="0">
              <a:buNone/>
            </a:pPr>
            <a:r>
              <a:rPr lang="en-US" sz="1300" dirty="0"/>
              <a:t>Rule 4: Active Online Catalog</a:t>
            </a:r>
          </a:p>
          <a:p>
            <a:pPr marL="0" indent="0">
              <a:buNone/>
            </a:pPr>
            <a:r>
              <a:rPr lang="en-US" sz="1300" dirty="0"/>
              <a:t>The structure description of the entire database must be stored in an online catalog, known as data dictionary, which can be accessed by authorized users. Users can use the same query language to access the catalog which they use to access the database itself.</a:t>
            </a:r>
          </a:p>
          <a:p>
            <a:pPr marL="0" indent="0">
              <a:buNone/>
            </a:pPr>
            <a:endParaRPr lang="en-US" sz="1300" dirty="0"/>
          </a:p>
          <a:p>
            <a:pPr marL="0" indent="0">
              <a:buNone/>
            </a:pPr>
            <a:r>
              <a:rPr lang="en-US" sz="1300" dirty="0"/>
              <a:t>Rule 5: Comprehensive Data Sub-Language Rule</a:t>
            </a:r>
          </a:p>
          <a:p>
            <a:pPr marL="0" indent="0">
              <a:buNone/>
            </a:pPr>
            <a:r>
              <a:rPr lang="en-US" sz="1300" dirty="0"/>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marL="0" indent="0">
              <a:buNone/>
            </a:pPr>
            <a:endParaRPr lang="en-US" sz="1300" dirty="0"/>
          </a:p>
          <a:p>
            <a:pPr marL="0" indent="0">
              <a:buNone/>
            </a:pPr>
            <a:r>
              <a:rPr lang="en-US" sz="1300" dirty="0"/>
              <a:t>Rule 6: View Updating Rule</a:t>
            </a:r>
          </a:p>
          <a:p>
            <a:pPr marL="0" indent="0">
              <a:buNone/>
            </a:pPr>
            <a:r>
              <a:rPr lang="en-US" sz="1300" dirty="0"/>
              <a:t>All the views of a database, which can theoretically be updated, must also be updatable by the system.</a:t>
            </a:r>
          </a:p>
          <a:p>
            <a:pPr marL="0" indent="0">
              <a:buNone/>
            </a:pPr>
            <a:endParaRPr lang="en-US" sz="1300" dirty="0"/>
          </a:p>
          <a:p>
            <a:pPr marL="0" indent="0">
              <a:buNone/>
            </a:pPr>
            <a:endParaRPr lang="en-US" sz="1300" dirty="0"/>
          </a:p>
        </p:txBody>
      </p:sp>
    </p:spTree>
    <p:extLst>
      <p:ext uri="{BB962C8B-B14F-4D97-AF65-F5344CB8AC3E}">
        <p14:creationId xmlns:p14="http://schemas.microsoft.com/office/powerpoint/2010/main" val="33763662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7380399-9AEF-CE42-A6BC-CD54F0387242}"/>
              </a:ext>
            </a:extLst>
          </p:cNvPr>
          <p:cNvSpPr>
            <a:spLocks noGrp="1"/>
          </p:cNvSpPr>
          <p:nvPr>
            <p:ph idx="1"/>
          </p:nvPr>
        </p:nvSpPr>
        <p:spPr>
          <a:xfrm>
            <a:off x="152400" y="590550"/>
            <a:ext cx="4648200" cy="4038600"/>
          </a:xfrm>
        </p:spPr>
        <p:txBody>
          <a:bodyPr/>
          <a:lstStyle/>
          <a:p>
            <a:pPr marL="0" indent="0">
              <a:buNone/>
            </a:pPr>
            <a:r>
              <a:rPr lang="en-US" sz="1300" dirty="0"/>
              <a:t>Rule 7: High-Level Insert, Update, and Delete Rule</a:t>
            </a:r>
          </a:p>
          <a:p>
            <a:pPr marL="0" indent="0">
              <a:buNone/>
            </a:pPr>
            <a:r>
              <a:rPr lang="en-US" sz="1300" dirty="0"/>
              <a:t>A database must support high-level insertion, </a:t>
            </a:r>
            <a:r>
              <a:rPr lang="en-US" sz="1300" dirty="0" err="1"/>
              <a:t>updation</a:t>
            </a:r>
            <a:r>
              <a:rPr lang="en-US" sz="1300" dirty="0"/>
              <a:t>, and deletion. This must not be limited to a single row, that is, it must also support union, intersection and minus operations to yield sets of data records.</a:t>
            </a:r>
          </a:p>
          <a:p>
            <a:pPr marL="0" indent="0">
              <a:buNone/>
            </a:pPr>
            <a:endParaRPr lang="en-US" sz="1300" dirty="0"/>
          </a:p>
          <a:p>
            <a:pPr marL="0" indent="0">
              <a:buNone/>
            </a:pPr>
            <a:r>
              <a:rPr lang="en-US" sz="1300" dirty="0"/>
              <a:t>Rule 8: Physical Data Independence</a:t>
            </a:r>
          </a:p>
          <a:p>
            <a:pPr marL="0" indent="0">
              <a:buNone/>
            </a:pPr>
            <a:r>
              <a:rPr lang="en-US" sz="1300" dirty="0"/>
              <a:t>The data stored in a database must be independent of the applications that access the database. Any change in the physical structure of a database must not have any impact on how the data is being accessed by external applications.</a:t>
            </a:r>
          </a:p>
          <a:p>
            <a:pPr marL="0" indent="0">
              <a:buNone/>
            </a:pPr>
            <a:endParaRPr lang="en-US" sz="1300" dirty="0"/>
          </a:p>
          <a:p>
            <a:pPr marL="0" indent="0">
              <a:buNone/>
            </a:pPr>
            <a:r>
              <a:rPr lang="en-US" sz="1300" dirty="0"/>
              <a:t>Rule 9: Logical Data Independence</a:t>
            </a:r>
          </a:p>
          <a:p>
            <a:pPr marL="0" indent="0">
              <a:buNone/>
            </a:pPr>
            <a:r>
              <a:rPr lang="en-US" sz="1300" dirty="0"/>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marL="0" indent="0">
              <a:buNone/>
            </a:pPr>
            <a:endParaRPr lang="en-US" sz="1300" dirty="0"/>
          </a:p>
        </p:txBody>
      </p:sp>
      <p:sp>
        <p:nvSpPr>
          <p:cNvPr id="2" name="Title 1">
            <a:extLst>
              <a:ext uri="{FF2B5EF4-FFF2-40B4-BE49-F238E27FC236}">
                <a16:creationId xmlns:a16="http://schemas.microsoft.com/office/drawing/2014/main" id="{9608A0B1-68AA-6B44-8AFC-EE4C328DFC8A}"/>
              </a:ext>
            </a:extLst>
          </p:cNvPr>
          <p:cNvSpPr>
            <a:spLocks noGrp="1"/>
          </p:cNvSpPr>
          <p:nvPr>
            <p:ph type="title"/>
          </p:nvPr>
        </p:nvSpPr>
        <p:spPr/>
        <p:txBody>
          <a:bodyPr/>
          <a:lstStyle/>
          <a:p>
            <a:r>
              <a:rPr lang="en-US" dirty="0"/>
              <a:t>Codd’s 12 Rules</a:t>
            </a:r>
          </a:p>
        </p:txBody>
      </p:sp>
      <p:sp>
        <p:nvSpPr>
          <p:cNvPr id="4" name="Content Placeholder 3">
            <a:extLst>
              <a:ext uri="{FF2B5EF4-FFF2-40B4-BE49-F238E27FC236}">
                <a16:creationId xmlns:a16="http://schemas.microsoft.com/office/drawing/2014/main" id="{FB9B4BC5-F27F-6E41-A446-6298C02D654A}"/>
              </a:ext>
            </a:extLst>
          </p:cNvPr>
          <p:cNvSpPr>
            <a:spLocks noGrp="1"/>
          </p:cNvSpPr>
          <p:nvPr>
            <p:ph idx="4294967295"/>
          </p:nvPr>
        </p:nvSpPr>
        <p:spPr>
          <a:xfrm>
            <a:off x="4953000" y="479425"/>
            <a:ext cx="4191000" cy="4038600"/>
          </a:xfrm>
          <a:prstGeom prst="rect">
            <a:avLst/>
          </a:prstGeom>
        </p:spPr>
        <p:txBody>
          <a:bodyPr/>
          <a:lstStyle/>
          <a:p>
            <a:pPr marL="0" indent="0">
              <a:buNone/>
            </a:pPr>
            <a:r>
              <a:rPr lang="en-US" sz="1300" dirty="0"/>
              <a:t>Rule 10: Integrity Independence</a:t>
            </a:r>
          </a:p>
          <a:p>
            <a:pPr marL="0" indent="0">
              <a:buNone/>
            </a:pPr>
            <a:r>
              <a:rPr lang="en-US" sz="1300" dirty="0"/>
              <a:t>A database must be independent of the application that uses it. All its integrity constraints can be independently modified without the need of any change in the application. This rule makes a database independent of the front-end application and its interface.</a:t>
            </a:r>
          </a:p>
          <a:p>
            <a:pPr marL="0" indent="0">
              <a:buNone/>
            </a:pPr>
            <a:endParaRPr lang="en-US" sz="1300" dirty="0"/>
          </a:p>
          <a:p>
            <a:pPr marL="0" indent="0">
              <a:buNone/>
            </a:pPr>
            <a:r>
              <a:rPr lang="en-US" sz="1300" dirty="0"/>
              <a:t>Rule 11: Distribution Independence</a:t>
            </a:r>
          </a:p>
          <a:p>
            <a:pPr marL="0" indent="0">
              <a:buNone/>
            </a:pPr>
            <a:r>
              <a:rPr lang="en-US" sz="1300" dirty="0"/>
              <a:t>The end-user must not be able to see that the data is distributed over various locations. Users should always get the impression that the data is located at one site only. This rule has been regarded as the foundation of distributed database systems.</a:t>
            </a:r>
          </a:p>
          <a:p>
            <a:pPr marL="0" indent="0">
              <a:buNone/>
            </a:pPr>
            <a:endParaRPr lang="en-US" sz="1300" dirty="0"/>
          </a:p>
          <a:p>
            <a:pPr marL="0" indent="0">
              <a:buNone/>
            </a:pPr>
            <a:r>
              <a:rPr lang="en-US" sz="1300" dirty="0"/>
              <a:t>Rule 12: Non-Subversion Rule</a:t>
            </a:r>
          </a:p>
          <a:p>
            <a:pPr marL="0" indent="0">
              <a:buNone/>
            </a:pPr>
            <a:r>
              <a:rPr lang="en-US" sz="1300" dirty="0"/>
              <a:t>If a system has an interface that provides access to low-level records, then the interface must not be able to subvert the system and bypass security and integrity constraints.</a:t>
            </a:r>
          </a:p>
          <a:p>
            <a:pPr marL="0" indent="0">
              <a:buNone/>
            </a:pPr>
            <a:endParaRPr lang="en-US" sz="1300" dirty="0"/>
          </a:p>
        </p:txBody>
      </p:sp>
    </p:spTree>
    <p:extLst>
      <p:ext uri="{BB962C8B-B14F-4D97-AF65-F5344CB8AC3E}">
        <p14:creationId xmlns:p14="http://schemas.microsoft.com/office/powerpoint/2010/main" val="6551469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B1B2AC1-7650-244D-9D38-905D077E3C39}"/>
              </a:ext>
            </a:extLst>
          </p:cNvPr>
          <p:cNvSpPr>
            <a:spLocks noGrp="1"/>
          </p:cNvSpPr>
          <p:nvPr>
            <p:ph idx="1"/>
          </p:nvPr>
        </p:nvSpPr>
        <p:spPr>
          <a:xfrm>
            <a:off x="152400" y="514350"/>
            <a:ext cx="8839200" cy="4038600"/>
          </a:xfrm>
        </p:spPr>
        <p:txBody>
          <a:bodyPr/>
          <a:lstStyle/>
          <a:p>
            <a:pPr marL="0" indent="0">
              <a:buNone/>
            </a:pPr>
            <a:r>
              <a:rPr lang="en-US" b="1" dirty="0"/>
              <a:t>Rule 3</a:t>
            </a:r>
            <a:r>
              <a:rPr lang="en-US" dirty="0"/>
              <a:t>: Systematic treatment of null values:</a:t>
            </a:r>
          </a:p>
          <a:p>
            <a:pPr lvl="1"/>
            <a:r>
              <a:rPr lang="en-US" dirty="0"/>
              <a:t>“Null values (distinct from the empty character string or a string of blank characters and distinct from zero or any other number) are supported in fully relational DBMS for representing </a:t>
            </a:r>
            <a:r>
              <a:rPr lang="en-US" b="1" dirty="0"/>
              <a:t>missing information</a:t>
            </a:r>
            <a:r>
              <a:rPr lang="en-US" dirty="0"/>
              <a:t> and </a:t>
            </a:r>
            <a:r>
              <a:rPr lang="en-US" b="1" dirty="0"/>
              <a:t>inapplicable</a:t>
            </a:r>
            <a:r>
              <a:rPr lang="en-US" dirty="0"/>
              <a:t> information in a systematic way, independent of data type.”</a:t>
            </a:r>
          </a:p>
          <a:p>
            <a:pPr lvl="1"/>
            <a:endParaRPr lang="en-US" dirty="0"/>
          </a:p>
          <a:p>
            <a:r>
              <a:rPr lang="en-US" dirty="0"/>
              <a:t>Sometimes programmers and database designers are tempted to use “special values” to indicate unknow, missing or inapplicable values.</a:t>
            </a:r>
          </a:p>
          <a:p>
            <a:pPr lvl="1"/>
            <a:r>
              <a:rPr lang="en-US" dirty="0"/>
              <a:t>String: “”, “NA”,  “UNKNOWN”, ...</a:t>
            </a:r>
          </a:p>
          <a:p>
            <a:pPr lvl="1"/>
            <a:r>
              <a:rPr lang="en-US" dirty="0"/>
              <a:t>Numbers: -1, 0, -9999</a:t>
            </a:r>
          </a:p>
          <a:p>
            <a:pPr lvl="1"/>
            <a:endParaRPr lang="en-US" dirty="0"/>
          </a:p>
          <a:p>
            <a:r>
              <a:rPr lang="en-US" dirty="0"/>
              <a:t>Indicators can cause confusion because you have to carefully code some SQL statements to the specific, varying choices programmers made.</a:t>
            </a:r>
          </a:p>
        </p:txBody>
      </p:sp>
      <p:sp>
        <p:nvSpPr>
          <p:cNvPr id="3" name="Title 2">
            <a:extLst>
              <a:ext uri="{FF2B5EF4-FFF2-40B4-BE49-F238E27FC236}">
                <a16:creationId xmlns:a16="http://schemas.microsoft.com/office/drawing/2014/main" id="{A9BD14DF-A9A8-194E-BC7A-EDA6E84F3373}"/>
              </a:ext>
            </a:extLst>
          </p:cNvPr>
          <p:cNvSpPr>
            <a:spLocks noGrp="1"/>
          </p:cNvSpPr>
          <p:nvPr>
            <p:ph type="title"/>
          </p:nvPr>
        </p:nvSpPr>
        <p:spPr/>
        <p:txBody>
          <a:bodyPr/>
          <a:lstStyle/>
          <a:p>
            <a:r>
              <a:rPr lang="en-US" dirty="0"/>
              <a:t>Codd’s 12 Rules</a:t>
            </a:r>
          </a:p>
        </p:txBody>
      </p:sp>
    </p:spTree>
    <p:extLst>
      <p:ext uri="{BB962C8B-B14F-4D97-AF65-F5344CB8AC3E}">
        <p14:creationId xmlns:p14="http://schemas.microsoft.com/office/powerpoint/2010/main" val="9035073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5DC2ACCF-BF06-E64A-9A0F-2A5D12FC719B}"/>
              </a:ext>
            </a:extLst>
          </p:cNvPr>
          <p:cNvSpPr>
            <a:spLocks noGrp="1"/>
          </p:cNvSpPr>
          <p:nvPr>
            <p:ph idx="1"/>
          </p:nvPr>
        </p:nvSpPr>
        <p:spPr>
          <a:xfrm>
            <a:off x="3713630" y="518845"/>
            <a:ext cx="5257800" cy="1664550"/>
          </a:xfrm>
        </p:spPr>
        <p:txBody>
          <a:bodyPr/>
          <a:lstStyle/>
          <a:p>
            <a:pPr marL="0" indent="0">
              <a:buNone/>
            </a:pPr>
            <a:r>
              <a:rPr lang="en-US" sz="1600" dirty="0"/>
              <a:t>Without NULL, to get a correct answer:</a:t>
            </a:r>
          </a:p>
          <a:p>
            <a:r>
              <a:rPr lang="en-US" sz="1600" dirty="0"/>
              <a:t>I must understand the domain to determine “unknown” values or know what choice a developer made.</a:t>
            </a:r>
          </a:p>
          <a:p>
            <a:r>
              <a:rPr lang="en-US" sz="1600" dirty="0"/>
              <a:t>Explicitly include “where weight != 0” in all statements.</a:t>
            </a:r>
          </a:p>
          <a:p>
            <a:r>
              <a:rPr lang="en-US" sz="1600" dirty="0"/>
              <a:t>And this varies from column to column, table to table,</a:t>
            </a:r>
            <a:br>
              <a:rPr lang="en-US" sz="1600" dirty="0"/>
            </a:br>
            <a:r>
              <a:rPr lang="en-US" sz="1600" dirty="0"/>
              <a:t>schema to schema, etc.</a:t>
            </a:r>
          </a:p>
        </p:txBody>
      </p:sp>
      <p:sp>
        <p:nvSpPr>
          <p:cNvPr id="3" name="Title 2">
            <a:extLst>
              <a:ext uri="{FF2B5EF4-FFF2-40B4-BE49-F238E27FC236}">
                <a16:creationId xmlns:a16="http://schemas.microsoft.com/office/drawing/2014/main" id="{BE59ED6F-2CEC-7B4F-9841-18C187E5572E}"/>
              </a:ext>
            </a:extLst>
          </p:cNvPr>
          <p:cNvSpPr>
            <a:spLocks noGrp="1"/>
          </p:cNvSpPr>
          <p:nvPr>
            <p:ph type="title"/>
          </p:nvPr>
        </p:nvSpPr>
        <p:spPr/>
        <p:txBody>
          <a:bodyPr/>
          <a:lstStyle/>
          <a:p>
            <a:r>
              <a:rPr lang="en-US" dirty="0"/>
              <a:t>NULL and Correct Answers</a:t>
            </a:r>
          </a:p>
        </p:txBody>
      </p:sp>
      <p:pic>
        <p:nvPicPr>
          <p:cNvPr id="4" name="Picture 3">
            <a:extLst>
              <a:ext uri="{FF2B5EF4-FFF2-40B4-BE49-F238E27FC236}">
                <a16:creationId xmlns:a16="http://schemas.microsoft.com/office/drawing/2014/main" id="{8F12800C-54DD-A147-BE28-1912CB1CC3CA}"/>
              </a:ext>
            </a:extLst>
          </p:cNvPr>
          <p:cNvPicPr>
            <a:picLocks noChangeAspect="1"/>
          </p:cNvPicPr>
          <p:nvPr/>
        </p:nvPicPr>
        <p:blipFill>
          <a:blip r:embed="rId2"/>
          <a:stretch>
            <a:fillRect/>
          </a:stretch>
        </p:blipFill>
        <p:spPr>
          <a:xfrm>
            <a:off x="172570" y="590550"/>
            <a:ext cx="3377483" cy="2700830"/>
          </a:xfrm>
          <a:prstGeom prst="rect">
            <a:avLst/>
          </a:prstGeom>
        </p:spPr>
      </p:pic>
      <p:pic>
        <p:nvPicPr>
          <p:cNvPr id="5" name="Picture 4">
            <a:extLst>
              <a:ext uri="{FF2B5EF4-FFF2-40B4-BE49-F238E27FC236}">
                <a16:creationId xmlns:a16="http://schemas.microsoft.com/office/drawing/2014/main" id="{DB835BF7-8A1A-9140-BEEE-046473A67A17}"/>
              </a:ext>
            </a:extLst>
          </p:cNvPr>
          <p:cNvPicPr>
            <a:picLocks noChangeAspect="1"/>
          </p:cNvPicPr>
          <p:nvPr/>
        </p:nvPicPr>
        <p:blipFill>
          <a:blip r:embed="rId3"/>
          <a:stretch>
            <a:fillRect/>
          </a:stretch>
        </p:blipFill>
        <p:spPr>
          <a:xfrm>
            <a:off x="2698349" y="2257922"/>
            <a:ext cx="5791200" cy="2359378"/>
          </a:xfrm>
          <a:prstGeom prst="rect">
            <a:avLst/>
          </a:prstGeom>
        </p:spPr>
      </p:pic>
      <p:sp>
        <p:nvSpPr>
          <p:cNvPr id="2" name="Rounded Rectangle 1">
            <a:extLst>
              <a:ext uri="{FF2B5EF4-FFF2-40B4-BE49-F238E27FC236}">
                <a16:creationId xmlns:a16="http://schemas.microsoft.com/office/drawing/2014/main" id="{BA8A869E-2608-2985-D8B5-DC91059A544D}"/>
              </a:ext>
            </a:extLst>
          </p:cNvPr>
          <p:cNvSpPr/>
          <p:nvPr/>
        </p:nvSpPr>
        <p:spPr>
          <a:xfrm>
            <a:off x="304800" y="3638550"/>
            <a:ext cx="1981200" cy="838200"/>
          </a:xfrm>
          <a:prstGeom prst="roundRect">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1506346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1890" name="Rectangle 2"/>
          <p:cNvSpPr>
            <a:spLocks noGrp="1" noChangeArrowheads="1"/>
          </p:cNvSpPr>
          <p:nvPr>
            <p:ph type="title"/>
          </p:nvPr>
        </p:nvSpPr>
        <p:spPr/>
        <p:txBody>
          <a:bodyPr/>
          <a:lstStyle/>
          <a:p>
            <a:r>
              <a:rPr lang="en-US" altLang="en-US" dirty="0"/>
              <a:t>Null Values</a:t>
            </a:r>
          </a:p>
        </p:txBody>
      </p:sp>
      <p:sp>
        <p:nvSpPr>
          <p:cNvPr id="33794" name="Rectangle 3"/>
          <p:cNvSpPr>
            <a:spLocks noGrp="1" noChangeArrowheads="1"/>
          </p:cNvSpPr>
          <p:nvPr>
            <p:ph type="body" idx="1"/>
          </p:nvPr>
        </p:nvSpPr>
        <p:spPr>
          <a:xfrm>
            <a:off x="1719263" y="829866"/>
            <a:ext cx="5709127" cy="3486102"/>
          </a:xfrm>
        </p:spPr>
        <p:txBody>
          <a:bodyPr/>
          <a:lstStyle/>
          <a:p>
            <a:r>
              <a:rPr lang="en-US" altLang="en-US" dirty="0"/>
              <a:t>It is possible for tuples to have a null value, denoted by </a:t>
            </a:r>
            <a:r>
              <a:rPr lang="en-US" altLang="en-US" b="1" dirty="0"/>
              <a:t>null</a:t>
            </a:r>
            <a:r>
              <a:rPr lang="en-US" altLang="en-US" dirty="0"/>
              <a:t>, for some of their attributes</a:t>
            </a:r>
          </a:p>
          <a:p>
            <a:r>
              <a:rPr lang="en-US" altLang="en-US" b="1" dirty="0"/>
              <a:t>null</a:t>
            </a:r>
            <a:r>
              <a:rPr lang="en-US" altLang="en-US" dirty="0"/>
              <a:t> signifies an </a:t>
            </a:r>
            <a:r>
              <a:rPr lang="en-US" altLang="en-US" dirty="0">
                <a:solidFill>
                  <a:srgbClr val="FF0000"/>
                </a:solidFill>
              </a:rPr>
              <a:t>unknown value </a:t>
            </a:r>
            <a:r>
              <a:rPr lang="en-US" altLang="en-US" dirty="0"/>
              <a:t>or that a </a:t>
            </a:r>
            <a:r>
              <a:rPr lang="en-US" altLang="en-US" dirty="0">
                <a:solidFill>
                  <a:srgbClr val="FF0000"/>
                </a:solidFill>
              </a:rPr>
              <a:t>value does not exist</a:t>
            </a:r>
            <a:r>
              <a:rPr lang="en-US" altLang="en-US" dirty="0"/>
              <a:t>.</a:t>
            </a:r>
          </a:p>
          <a:p>
            <a:r>
              <a:rPr lang="en-US" altLang="en-US" dirty="0"/>
              <a:t>The result of any arithmetic expression involving </a:t>
            </a:r>
            <a:r>
              <a:rPr lang="en-US" altLang="en-US" b="1" dirty="0"/>
              <a:t>null</a:t>
            </a:r>
            <a:r>
              <a:rPr lang="en-US" altLang="en-US" dirty="0"/>
              <a:t> is </a:t>
            </a:r>
            <a:r>
              <a:rPr lang="en-US" altLang="en-US" b="1" dirty="0"/>
              <a:t>null</a:t>
            </a:r>
          </a:p>
          <a:p>
            <a:pPr lvl="1"/>
            <a:r>
              <a:rPr lang="en-US" altLang="en-US" dirty="0"/>
              <a:t>Example:  5 + </a:t>
            </a:r>
            <a:r>
              <a:rPr lang="en-US" altLang="en-US" b="1" dirty="0"/>
              <a:t>null</a:t>
            </a:r>
            <a:r>
              <a:rPr lang="en-US" altLang="en-US" dirty="0"/>
              <a:t>  returns </a:t>
            </a:r>
            <a:r>
              <a:rPr lang="en-US" altLang="en-US" b="1" dirty="0"/>
              <a:t>null</a:t>
            </a:r>
          </a:p>
          <a:p>
            <a:r>
              <a:rPr lang="en-US" altLang="en-US" dirty="0"/>
              <a:t>The predicate  </a:t>
            </a:r>
            <a:r>
              <a:rPr lang="en-US" altLang="en-US" b="1" dirty="0"/>
              <a:t>is null</a:t>
            </a:r>
            <a:r>
              <a:rPr lang="en-US" altLang="en-US" dirty="0"/>
              <a:t> can be used to check for null values.</a:t>
            </a:r>
          </a:p>
          <a:p>
            <a:pPr lvl="1"/>
            <a:r>
              <a:rPr lang="en-US" altLang="en-US" dirty="0"/>
              <a:t>Example: Find all instructors whose salary is null</a:t>
            </a:r>
            <a:r>
              <a:rPr lang="en-US" altLang="en-US" i="1" dirty="0"/>
              <a:t>.</a:t>
            </a:r>
          </a:p>
          <a:p>
            <a:pPr>
              <a:buFont typeface="Monotype Sorts" charset="2"/>
              <a:buNone/>
            </a:pPr>
            <a:r>
              <a:rPr lang="en-US" altLang="en-US" b="1" dirty="0"/>
              <a:t>		select</a:t>
            </a:r>
            <a:r>
              <a:rPr lang="en-US" altLang="en-US" i="1" dirty="0"/>
              <a:t> name</a:t>
            </a:r>
            <a:br>
              <a:rPr lang="en-US" altLang="en-US" i="1" dirty="0"/>
            </a:br>
            <a:r>
              <a:rPr lang="en-US" altLang="en-US" i="1" dirty="0"/>
              <a:t>	</a:t>
            </a:r>
            <a:r>
              <a:rPr lang="en-US" altLang="en-US" b="1" dirty="0"/>
              <a:t>from</a:t>
            </a:r>
            <a:r>
              <a:rPr lang="en-US" altLang="en-US" i="1" dirty="0"/>
              <a:t> instructor</a:t>
            </a:r>
            <a:br>
              <a:rPr lang="en-US" altLang="en-US" i="1" dirty="0"/>
            </a:br>
            <a:r>
              <a:rPr lang="en-US" altLang="en-US" i="1" dirty="0"/>
              <a:t>	</a:t>
            </a:r>
            <a:r>
              <a:rPr lang="en-US" altLang="en-US" b="1" dirty="0"/>
              <a:t>where </a:t>
            </a:r>
            <a:r>
              <a:rPr lang="en-US" altLang="en-US" i="1" dirty="0"/>
              <a:t>salary </a:t>
            </a:r>
            <a:r>
              <a:rPr lang="en-US" altLang="en-US" b="1" dirty="0"/>
              <a:t>is null</a:t>
            </a:r>
            <a:endParaRPr lang="en-US" altLang="en-US" dirty="0"/>
          </a:p>
          <a:p>
            <a:r>
              <a:rPr lang="en-US" altLang="en-US" dirty="0"/>
              <a:t>The predicate </a:t>
            </a:r>
            <a:r>
              <a:rPr lang="en-US" altLang="en-US" b="1" dirty="0"/>
              <a:t>is not null </a:t>
            </a:r>
            <a:r>
              <a:rPr lang="en-US" altLang="en-US" dirty="0"/>
              <a:t>succeeds if the value on which it is applied is not null.</a:t>
            </a:r>
          </a:p>
          <a:p>
            <a:endParaRPr lang="en-US" altLang="en-US" dirty="0"/>
          </a:p>
        </p:txBody>
      </p:sp>
      <p:sp>
        <p:nvSpPr>
          <p:cNvPr id="2" name="TextBox 1">
            <a:extLst>
              <a:ext uri="{FF2B5EF4-FFF2-40B4-BE49-F238E27FC236}">
                <a16:creationId xmlns:a16="http://schemas.microsoft.com/office/drawing/2014/main" id="{C10F13E3-6C26-7444-97B5-7FD0364598F2}"/>
              </a:ext>
            </a:extLst>
          </p:cNvPr>
          <p:cNvSpPr txBox="1"/>
          <p:nvPr/>
        </p:nvSpPr>
        <p:spPr>
          <a:xfrm>
            <a:off x="768350" y="3677198"/>
            <a:ext cx="4785284" cy="923330"/>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Note:</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NULL is an extremely important concept.</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You will find it hard to understand for a while.</a:t>
            </a:r>
          </a:p>
        </p:txBody>
      </p:sp>
      <p:sp>
        <p:nvSpPr>
          <p:cNvPr id="3" name="Rounded Rectangle 2">
            <a:extLst>
              <a:ext uri="{FF2B5EF4-FFF2-40B4-BE49-F238E27FC236}">
                <a16:creationId xmlns:a16="http://schemas.microsoft.com/office/drawing/2014/main" id="{395E8E6D-BC18-5F62-D6D3-9D46C6EBCAA2}"/>
              </a:ext>
            </a:extLst>
          </p:cNvPr>
          <p:cNvSpPr/>
          <p:nvPr/>
        </p:nvSpPr>
        <p:spPr bwMode="auto">
          <a:xfrm>
            <a:off x="5715000" y="3714750"/>
            <a:ext cx="3048000" cy="1066800"/>
          </a:xfrm>
          <a:prstGeom prst="roundRect">
            <a:avLst/>
          </a:prstGeom>
          <a:solidFill>
            <a:srgbClr val="FF0000"/>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Helvetica" charset="0"/>
              </a:rPr>
              <a:t>Note that </a:t>
            </a:r>
            <a:r>
              <a:rPr kumimoji="0" lang="en-US" sz="1600" b="0" i="0" u="none" strike="noStrike" cap="none" normalizeH="0" baseline="0" dirty="0" err="1">
                <a:ln>
                  <a:noFill/>
                </a:ln>
                <a:solidFill>
                  <a:schemeClr val="tx1"/>
                </a:solidFill>
                <a:effectLst/>
                <a:latin typeface="Helvetica" charset="0"/>
              </a:rPr>
              <a:t>RelaX</a:t>
            </a:r>
            <a:r>
              <a:rPr kumimoji="0" lang="en-US" sz="1600" b="0" i="0" u="none" strike="noStrike" cap="none" normalizeH="0" baseline="0" dirty="0">
                <a:ln>
                  <a:noFill/>
                </a:ln>
                <a:solidFill>
                  <a:schemeClr val="tx1"/>
                </a:solidFill>
                <a:effectLst/>
                <a:latin typeface="Helvetica" charset="0"/>
              </a:rPr>
              <a:t> uses “=“ for</a:t>
            </a:r>
            <a:br>
              <a:rPr kumimoji="0" lang="en-US" sz="1600" b="0" i="0" u="none" strike="noStrike" cap="none" normalizeH="0" baseline="0" dirty="0">
                <a:ln>
                  <a:noFill/>
                </a:ln>
                <a:solidFill>
                  <a:schemeClr val="tx1"/>
                </a:solidFill>
                <a:effectLst/>
                <a:latin typeface="Helvetica" charset="0"/>
              </a:rPr>
            </a:br>
            <a:r>
              <a:rPr kumimoji="0" lang="en-US" sz="1600" b="0" i="0" u="none" strike="noStrike" cap="none" normalizeH="0" baseline="0" dirty="0">
                <a:ln>
                  <a:noFill/>
                </a:ln>
                <a:solidFill>
                  <a:schemeClr val="tx1"/>
                </a:solidFill>
                <a:effectLst/>
                <a:latin typeface="Helvetica" charset="0"/>
              </a:rPr>
              <a:t>NULL despite the fact that</a:t>
            </a:r>
            <a:br>
              <a:rPr kumimoji="0" lang="en-US" sz="1600" b="0" i="0" u="none" strike="noStrike" cap="none" normalizeH="0" baseline="0" dirty="0">
                <a:ln>
                  <a:noFill/>
                </a:ln>
                <a:solidFill>
                  <a:schemeClr val="tx1"/>
                </a:solidFill>
                <a:effectLst/>
                <a:latin typeface="Helvetica" charset="0"/>
              </a:rPr>
            </a:br>
            <a:r>
              <a:rPr kumimoji="0" lang="en-US" sz="1600" b="0" i="0" u="none" strike="noStrike" cap="none" normalizeH="0" baseline="0" dirty="0">
                <a:ln>
                  <a:noFill/>
                </a:ln>
                <a:solidFill>
                  <a:schemeClr val="tx1"/>
                </a:solidFill>
                <a:effectLst/>
                <a:latin typeface="Helvetica" charset="0"/>
              </a:rPr>
              <a:t>SQL does not.</a:t>
            </a:r>
          </a:p>
        </p:txBody>
      </p:sp>
    </p:spTree>
    <p:extLst>
      <p:ext uri="{BB962C8B-B14F-4D97-AF65-F5344CB8AC3E}">
        <p14:creationId xmlns:p14="http://schemas.microsoft.com/office/powerpoint/2010/main" val="11991411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3938" name="Rectangle 2"/>
          <p:cNvSpPr>
            <a:spLocks noGrp="1" noChangeArrowheads="1"/>
          </p:cNvSpPr>
          <p:nvPr>
            <p:ph type="title"/>
          </p:nvPr>
        </p:nvSpPr>
        <p:spPr>
          <a:xfrm>
            <a:off x="1796654" y="90488"/>
            <a:ext cx="6057900" cy="457200"/>
          </a:xfrm>
        </p:spPr>
        <p:txBody>
          <a:bodyPr/>
          <a:lstStyle/>
          <a:p>
            <a:r>
              <a:rPr lang="en-US" altLang="en-US" dirty="0"/>
              <a:t>Null Values (Cont.)</a:t>
            </a:r>
          </a:p>
        </p:txBody>
      </p:sp>
      <p:sp>
        <p:nvSpPr>
          <p:cNvPr id="34818" name="Rectangle 3"/>
          <p:cNvSpPr>
            <a:spLocks noGrp="1" noChangeArrowheads="1"/>
          </p:cNvSpPr>
          <p:nvPr>
            <p:ph type="body" idx="1"/>
          </p:nvPr>
        </p:nvSpPr>
        <p:spPr>
          <a:xfrm>
            <a:off x="1722268" y="829867"/>
            <a:ext cx="5672832" cy="3614118"/>
          </a:xfrm>
        </p:spPr>
        <p:txBody>
          <a:bodyPr/>
          <a:lstStyle/>
          <a:p>
            <a:r>
              <a:rPr lang="en-US" altLang="en-US" dirty="0"/>
              <a:t>SQL treats as </a:t>
            </a:r>
            <a:r>
              <a:rPr lang="en-US" altLang="en-US" b="1" dirty="0"/>
              <a:t>unknown</a:t>
            </a:r>
            <a:r>
              <a:rPr lang="en-US" altLang="en-US" dirty="0"/>
              <a:t> the result of any comparison involving a null value (other than predicates </a:t>
            </a:r>
            <a:r>
              <a:rPr lang="en-US" altLang="en-US" b="1" dirty="0"/>
              <a:t>is null </a:t>
            </a:r>
            <a:r>
              <a:rPr lang="en-US" altLang="en-US" dirty="0"/>
              <a:t>and  </a:t>
            </a:r>
            <a:r>
              <a:rPr lang="en-US" altLang="en-US" b="1" dirty="0"/>
              <a:t>is not null</a:t>
            </a:r>
            <a:r>
              <a:rPr lang="en-US" altLang="en-US" dirty="0"/>
              <a:t>).</a:t>
            </a:r>
          </a:p>
          <a:p>
            <a:pPr lvl="1"/>
            <a:r>
              <a:rPr lang="en-US" altLang="en-US" dirty="0"/>
              <a:t>Example</a:t>
            </a:r>
            <a:r>
              <a:rPr lang="en-US" altLang="en-US" i="1" dirty="0"/>
              <a:t>: 5 &lt; </a:t>
            </a:r>
            <a:r>
              <a:rPr lang="en-US" altLang="en-US" b="1" dirty="0"/>
              <a:t>null</a:t>
            </a:r>
            <a:r>
              <a:rPr lang="en-US" altLang="en-US" i="1" dirty="0"/>
              <a:t>   </a:t>
            </a:r>
            <a:r>
              <a:rPr lang="en-US" altLang="en-US" dirty="0"/>
              <a:t>or</a:t>
            </a:r>
            <a:r>
              <a:rPr lang="en-US" altLang="en-US" i="1" dirty="0"/>
              <a:t>   </a:t>
            </a:r>
            <a:r>
              <a:rPr lang="en-US" altLang="en-US" b="1" dirty="0"/>
              <a:t>null</a:t>
            </a:r>
            <a:r>
              <a:rPr lang="en-US" altLang="en-US" i="1" dirty="0"/>
              <a:t> &lt;&gt; </a:t>
            </a:r>
            <a:r>
              <a:rPr lang="en-US" altLang="en-US" b="1" dirty="0"/>
              <a:t>null</a:t>
            </a:r>
            <a:r>
              <a:rPr lang="en-US" altLang="en-US" i="1" dirty="0"/>
              <a:t>    </a:t>
            </a:r>
            <a:r>
              <a:rPr lang="en-US" altLang="en-US" dirty="0"/>
              <a:t>or</a:t>
            </a:r>
            <a:r>
              <a:rPr lang="en-US" altLang="en-US" i="1" dirty="0"/>
              <a:t>    </a:t>
            </a:r>
            <a:r>
              <a:rPr lang="en-US" altLang="en-US" b="1" dirty="0"/>
              <a:t>null</a:t>
            </a:r>
            <a:r>
              <a:rPr lang="en-US" altLang="en-US" i="1" dirty="0"/>
              <a:t> = </a:t>
            </a:r>
            <a:r>
              <a:rPr lang="en-US" altLang="en-US" b="1" dirty="0"/>
              <a:t>null</a:t>
            </a:r>
            <a:endParaRPr lang="en-US" altLang="en-US" dirty="0"/>
          </a:p>
          <a:p>
            <a:r>
              <a:rPr lang="en-US" altLang="en-US" dirty="0"/>
              <a:t>The predicate in a </a:t>
            </a:r>
            <a:r>
              <a:rPr lang="en-US" altLang="en-US" b="1" dirty="0"/>
              <a:t>where</a:t>
            </a:r>
            <a:r>
              <a:rPr lang="en-US" altLang="en-US" dirty="0"/>
              <a:t> clause can involve Boolean operations (</a:t>
            </a:r>
            <a:r>
              <a:rPr lang="en-US" altLang="en-US" b="1" dirty="0"/>
              <a:t>and</a:t>
            </a:r>
            <a:r>
              <a:rPr lang="en-US" altLang="en-US" dirty="0"/>
              <a:t>, </a:t>
            </a:r>
            <a:r>
              <a:rPr lang="en-US" altLang="en-US" b="1" dirty="0"/>
              <a:t>or</a:t>
            </a:r>
            <a:r>
              <a:rPr lang="en-US" altLang="en-US" dirty="0"/>
              <a:t>, </a:t>
            </a:r>
            <a:r>
              <a:rPr lang="en-US" altLang="en-US" b="1" dirty="0"/>
              <a:t>not</a:t>
            </a:r>
            <a:r>
              <a:rPr lang="en-US" altLang="en-US" dirty="0"/>
              <a:t>); thus the definitions of the Boolean operations need to be  extended to deal with the value </a:t>
            </a:r>
            <a:r>
              <a:rPr lang="en-US" altLang="en-US" b="1" dirty="0"/>
              <a:t>unknown</a:t>
            </a:r>
            <a:r>
              <a:rPr lang="en-US" altLang="en-US" dirty="0"/>
              <a:t>.</a:t>
            </a:r>
          </a:p>
          <a:p>
            <a:pPr lvl="1"/>
            <a:r>
              <a:rPr lang="en-US" altLang="en-US" b="1" dirty="0"/>
              <a:t>and </a:t>
            </a:r>
            <a:r>
              <a:rPr lang="en-US" altLang="en-US" dirty="0"/>
              <a:t>:</a:t>
            </a:r>
            <a:r>
              <a:rPr lang="en-US" altLang="en-US" i="1" dirty="0"/>
              <a:t> (true</a:t>
            </a:r>
            <a:r>
              <a:rPr lang="en-US" altLang="en-US" b="1" dirty="0"/>
              <a:t> and </a:t>
            </a:r>
            <a:r>
              <a:rPr lang="en-US" altLang="en-US" i="1" dirty="0"/>
              <a:t>unknown)  = unknown,    </a:t>
            </a:r>
            <a:br>
              <a:rPr lang="en-US" altLang="en-US" i="1" dirty="0"/>
            </a:br>
            <a:r>
              <a:rPr lang="en-US" altLang="en-US" i="1" dirty="0"/>
              <a:t>          (false</a:t>
            </a:r>
            <a:r>
              <a:rPr lang="en-US" altLang="en-US" b="1" dirty="0"/>
              <a:t> and </a:t>
            </a:r>
            <a:r>
              <a:rPr lang="en-US" altLang="en-US" i="1" dirty="0"/>
              <a:t>unknown) = false,</a:t>
            </a:r>
            <a:br>
              <a:rPr lang="en-US" altLang="en-US" i="1" dirty="0"/>
            </a:br>
            <a:r>
              <a:rPr lang="en-US" altLang="en-US" i="1" dirty="0"/>
              <a:t>          (unknown </a:t>
            </a:r>
            <a:r>
              <a:rPr lang="en-US" altLang="en-US" b="1" dirty="0"/>
              <a:t>and</a:t>
            </a:r>
            <a:r>
              <a:rPr lang="en-US" altLang="en-US" i="1" dirty="0"/>
              <a:t> unknown) = unknown</a:t>
            </a:r>
            <a:endParaRPr lang="en-US" altLang="en-US" dirty="0"/>
          </a:p>
          <a:p>
            <a:pPr lvl="1"/>
            <a:r>
              <a:rPr lang="en-US" altLang="en-US" b="1" dirty="0"/>
              <a:t>or:    </a:t>
            </a:r>
            <a:r>
              <a:rPr lang="en-US" altLang="en-US" dirty="0"/>
              <a:t> (</a:t>
            </a:r>
            <a:r>
              <a:rPr lang="en-US" altLang="en-US" i="1" dirty="0"/>
              <a:t>unknown</a:t>
            </a:r>
            <a:r>
              <a:rPr lang="en-US" altLang="en-US" dirty="0"/>
              <a:t> </a:t>
            </a:r>
            <a:r>
              <a:rPr lang="en-US" altLang="en-US" b="1" dirty="0"/>
              <a:t>or</a:t>
            </a:r>
            <a:r>
              <a:rPr lang="en-US" altLang="en-US" dirty="0"/>
              <a:t> </a:t>
            </a:r>
            <a:r>
              <a:rPr lang="en-US" altLang="en-US" i="1" dirty="0"/>
              <a:t>true</a:t>
            </a:r>
            <a:r>
              <a:rPr lang="en-US" altLang="en-US" dirty="0"/>
              <a:t>)   = </a:t>
            </a:r>
            <a:r>
              <a:rPr lang="en-US" altLang="en-US" i="1" dirty="0"/>
              <a:t>true</a:t>
            </a:r>
            <a:r>
              <a:rPr lang="en-US" altLang="en-US" dirty="0"/>
              <a:t>,</a:t>
            </a:r>
            <a:br>
              <a:rPr lang="en-US" altLang="en-US" dirty="0"/>
            </a:br>
            <a:r>
              <a:rPr lang="en-US" altLang="en-US" dirty="0"/>
              <a:t>          (</a:t>
            </a:r>
            <a:r>
              <a:rPr lang="en-US" altLang="en-US" i="1" dirty="0"/>
              <a:t>unknown</a:t>
            </a:r>
            <a:r>
              <a:rPr lang="en-US" altLang="en-US" dirty="0"/>
              <a:t> </a:t>
            </a:r>
            <a:r>
              <a:rPr lang="en-US" altLang="en-US" b="1" dirty="0"/>
              <a:t>or</a:t>
            </a:r>
            <a:r>
              <a:rPr lang="en-US" altLang="en-US" dirty="0"/>
              <a:t> </a:t>
            </a:r>
            <a:r>
              <a:rPr lang="en-US" altLang="en-US" i="1" dirty="0"/>
              <a:t>false</a:t>
            </a:r>
            <a:r>
              <a:rPr lang="en-US" altLang="en-US" dirty="0"/>
              <a:t>)  = </a:t>
            </a:r>
            <a:r>
              <a:rPr lang="en-US" altLang="en-US" i="1" dirty="0"/>
              <a:t>unknown</a:t>
            </a:r>
            <a:br>
              <a:rPr lang="en-US" altLang="en-US" dirty="0"/>
            </a:br>
            <a:r>
              <a:rPr lang="en-US" altLang="en-US" dirty="0"/>
              <a:t>          (</a:t>
            </a:r>
            <a:r>
              <a:rPr lang="en-US" altLang="en-US" i="1" dirty="0"/>
              <a:t>unknown </a:t>
            </a:r>
            <a:r>
              <a:rPr lang="en-US" altLang="en-US" b="1" dirty="0"/>
              <a:t>or</a:t>
            </a:r>
            <a:r>
              <a:rPr lang="en-US" altLang="en-US" i="1" dirty="0"/>
              <a:t> unknown) = unknown</a:t>
            </a:r>
          </a:p>
          <a:p>
            <a:r>
              <a:rPr lang="en-US" altLang="en-US" dirty="0"/>
              <a:t>Result of </a:t>
            </a:r>
            <a:r>
              <a:rPr lang="en-US" altLang="en-US" b="1" dirty="0"/>
              <a:t>where </a:t>
            </a:r>
            <a:r>
              <a:rPr lang="en-US" altLang="en-US" dirty="0"/>
              <a:t>clause predicate is treated as </a:t>
            </a:r>
            <a:r>
              <a:rPr lang="en-US" altLang="en-US" i="1" dirty="0"/>
              <a:t>false </a:t>
            </a:r>
            <a:r>
              <a:rPr lang="en-US" altLang="en-US" dirty="0"/>
              <a:t>if it evaluates to </a:t>
            </a:r>
            <a:r>
              <a:rPr lang="en-US" altLang="en-US" i="1" dirty="0"/>
              <a:t>unknown</a:t>
            </a:r>
            <a:endParaRPr lang="en-US" altLang="en-US" dirty="0"/>
          </a:p>
        </p:txBody>
      </p:sp>
    </p:spTree>
    <p:extLst>
      <p:ext uri="{BB962C8B-B14F-4D97-AF65-F5344CB8AC3E}">
        <p14:creationId xmlns:p14="http://schemas.microsoft.com/office/powerpoint/2010/main" val="19869475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025ABC-9AD0-5596-2378-C4D65F40AE5A}"/>
            </a:ext>
          </a:extLst>
        </p:cNvPr>
        <p:cNvGrpSpPr/>
        <p:nvPr/>
      </p:nvGrpSpPr>
      <p:grpSpPr>
        <a:xfrm>
          <a:off x="0" y="0"/>
          <a:ext cx="0" cy="0"/>
          <a:chOff x="0" y="0"/>
          <a:chExt cx="0" cy="0"/>
        </a:xfrm>
      </p:grpSpPr>
      <p:pic>
        <p:nvPicPr>
          <p:cNvPr id="10241" name="Picture 11" descr="16x9_BG-08.jpg">
            <a:extLst>
              <a:ext uri="{FF2B5EF4-FFF2-40B4-BE49-F238E27FC236}">
                <a16:creationId xmlns:a16="http://schemas.microsoft.com/office/drawing/2014/main" id="{E6A25342-657D-90BE-7155-7CC7E3752A0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CF325AA1-BF28-302B-9BD2-2ED27A4184F5}"/>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a:extLst>
              <a:ext uri="{FF2B5EF4-FFF2-40B4-BE49-F238E27FC236}">
                <a16:creationId xmlns:a16="http://schemas.microsoft.com/office/drawing/2014/main" id="{6B26A2AE-B168-D7AF-3C59-A614040C07F0}"/>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a:extLst>
              <a:ext uri="{FF2B5EF4-FFF2-40B4-BE49-F238E27FC236}">
                <a16:creationId xmlns:a16="http://schemas.microsoft.com/office/drawing/2014/main" id="{71D0C6F9-92CA-2A8A-7092-23D44E718A9B}"/>
              </a:ext>
            </a:extLst>
          </p:cNvPr>
          <p:cNvSpPr txBox="1">
            <a:spLocks noChangeArrowheads="1"/>
          </p:cNvSpPr>
          <p:nvPr/>
        </p:nvSpPr>
        <p:spPr bwMode="auto">
          <a:xfrm>
            <a:off x="0" y="1694587"/>
            <a:ext cx="91440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3600" dirty="0">
                <a:solidFill>
                  <a:schemeClr val="bg1"/>
                </a:solidFill>
              </a:rPr>
              <a:t>SQL</a:t>
            </a:r>
          </a:p>
        </p:txBody>
      </p:sp>
      <p:sp>
        <p:nvSpPr>
          <p:cNvPr id="9" name="TextBox 9">
            <a:extLst>
              <a:ext uri="{FF2B5EF4-FFF2-40B4-BE49-F238E27FC236}">
                <a16:creationId xmlns:a16="http://schemas.microsoft.com/office/drawing/2014/main" id="{F2E70A18-151F-4327-563A-5BC6C15B851D}"/>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27</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W4111_003_2024_3: Lecture 4: ER(3), Relational(3), SQL(3)			© Donald F. Ferguson, 2024</a:t>
            </a:r>
            <a:endParaRPr lang="en-US" altLang="en-US" sz="800" i="1" dirty="0">
              <a:solidFill>
                <a:schemeClr val="bg1"/>
              </a:solidFill>
            </a:endParaRPr>
          </a:p>
        </p:txBody>
      </p:sp>
    </p:spTree>
    <p:extLst>
      <p:ext uri="{BB962C8B-B14F-4D97-AF65-F5344CB8AC3E}">
        <p14:creationId xmlns:p14="http://schemas.microsoft.com/office/powerpoint/2010/main" val="17382692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BBB76B-61B4-13DE-0D5E-650244101F9A}"/>
            </a:ext>
          </a:extLst>
        </p:cNvPr>
        <p:cNvGrpSpPr/>
        <p:nvPr/>
      </p:nvGrpSpPr>
      <p:grpSpPr>
        <a:xfrm>
          <a:off x="0" y="0"/>
          <a:ext cx="0" cy="0"/>
          <a:chOff x="0" y="0"/>
          <a:chExt cx="0" cy="0"/>
        </a:xfrm>
      </p:grpSpPr>
      <p:sp>
        <p:nvSpPr>
          <p:cNvPr id="7" name="Rectangle 6">
            <a:extLst>
              <a:ext uri="{FF2B5EF4-FFF2-40B4-BE49-F238E27FC236}">
                <a16:creationId xmlns:a16="http://schemas.microsoft.com/office/drawing/2014/main" id="{0AF19ECE-D2AC-625B-B90C-A41CC880443E}"/>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a:extLst>
              <a:ext uri="{FF2B5EF4-FFF2-40B4-BE49-F238E27FC236}">
                <a16:creationId xmlns:a16="http://schemas.microsoft.com/office/drawing/2014/main" id="{A67F6A2E-855C-C045-5CF2-7BD4830CF05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a:extLst>
              <a:ext uri="{FF2B5EF4-FFF2-40B4-BE49-F238E27FC236}">
                <a16:creationId xmlns:a16="http://schemas.microsoft.com/office/drawing/2014/main" id="{72206E9B-D48E-D560-5785-E4827603D839}"/>
              </a:ext>
            </a:extLst>
          </p:cNvPr>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Introduction</a:t>
            </a:r>
            <a:endParaRPr kumimoji="0" lang="en-US" altLang="en-US" sz="16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3" name="Rectangle 2">
            <a:extLst>
              <a:ext uri="{FF2B5EF4-FFF2-40B4-BE49-F238E27FC236}">
                <a16:creationId xmlns:a16="http://schemas.microsoft.com/office/drawing/2014/main" id="{6E6DDD66-4972-945C-00C3-42DDE7D30BB8}"/>
              </a:ext>
            </a:extLst>
          </p:cNvPr>
          <p:cNvSpPr/>
          <p:nvPr/>
        </p:nvSpPr>
        <p:spPr>
          <a:xfrm>
            <a:off x="0" y="438150"/>
            <a:ext cx="9144000" cy="4248150"/>
          </a:xfrm>
          <a:prstGeom prst="rect">
            <a:avLst/>
          </a:prstGeom>
          <a:solidFill>
            <a:schemeClr val="tx1">
              <a:lumMod val="50000"/>
              <a:lumOff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Calibri"/>
                <a:ea typeface="+mn-ea"/>
                <a:cs typeface="+mn-cs"/>
              </a:rPr>
              <a:t>Aggregate Functions</a:t>
            </a:r>
          </a:p>
        </p:txBody>
      </p:sp>
      <p:sp>
        <p:nvSpPr>
          <p:cNvPr id="4" name="TextBox 9">
            <a:extLst>
              <a:ext uri="{FF2B5EF4-FFF2-40B4-BE49-F238E27FC236}">
                <a16:creationId xmlns:a16="http://schemas.microsoft.com/office/drawing/2014/main" id="{3A4D597C-AC92-179E-EC33-9576927339F7}"/>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28</a:t>
            </a:fld>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COMS W4111_003_2024_3: Lecture 4: ER(3), Relational(3), SQL(3)			© Donald F. Ferguson, 2024</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3047934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5986" name="Rectangle 2"/>
          <p:cNvSpPr>
            <a:spLocks noGrp="1" noChangeArrowheads="1"/>
          </p:cNvSpPr>
          <p:nvPr>
            <p:ph type="title"/>
          </p:nvPr>
        </p:nvSpPr>
        <p:spPr/>
        <p:txBody>
          <a:bodyPr/>
          <a:lstStyle/>
          <a:p>
            <a:r>
              <a:rPr lang="en-US" altLang="en-US" dirty="0"/>
              <a:t>Aggregate Functions</a:t>
            </a:r>
          </a:p>
        </p:txBody>
      </p:sp>
      <p:sp>
        <p:nvSpPr>
          <p:cNvPr id="35842" name="Rectangle 3"/>
          <p:cNvSpPr>
            <a:spLocks noGrp="1" noChangeArrowheads="1"/>
          </p:cNvSpPr>
          <p:nvPr>
            <p:ph type="body" idx="1"/>
          </p:nvPr>
        </p:nvSpPr>
        <p:spPr>
          <a:xfrm>
            <a:off x="1719262" y="820341"/>
            <a:ext cx="5440490" cy="2846403"/>
          </a:xfrm>
        </p:spPr>
        <p:txBody>
          <a:bodyPr/>
          <a:lstStyle/>
          <a:p>
            <a:pPr>
              <a:tabLst>
                <a:tab pos="1666875" algn="l"/>
              </a:tabLst>
            </a:pPr>
            <a:r>
              <a:rPr lang="en-US" altLang="en-US" dirty="0"/>
              <a:t>These functions operate on the multiset of values of a column of a relation, and return a value</a:t>
            </a:r>
          </a:p>
          <a:p>
            <a:pPr>
              <a:buNone/>
              <a:tabLst>
                <a:tab pos="1666875" algn="l"/>
              </a:tabLst>
            </a:pPr>
            <a:r>
              <a:rPr lang="en-US" altLang="en-US" dirty="0"/>
              <a:t>		</a:t>
            </a:r>
            <a:r>
              <a:rPr lang="en-US" altLang="en-US" b="1" dirty="0" err="1"/>
              <a:t>avg</a:t>
            </a:r>
            <a:r>
              <a:rPr lang="en-US" altLang="en-US" b="1" dirty="0"/>
              <a:t>: </a:t>
            </a:r>
            <a:r>
              <a:rPr lang="en-US" altLang="en-US" dirty="0"/>
              <a:t>average value</a:t>
            </a:r>
            <a:br>
              <a:rPr lang="en-US" altLang="en-US" dirty="0"/>
            </a:br>
            <a:r>
              <a:rPr lang="en-US" altLang="en-US" dirty="0"/>
              <a:t>	</a:t>
            </a:r>
            <a:r>
              <a:rPr lang="en-US" altLang="en-US" b="1" dirty="0"/>
              <a:t>min:  </a:t>
            </a:r>
            <a:r>
              <a:rPr lang="en-US" altLang="en-US" dirty="0"/>
              <a:t>minimum value</a:t>
            </a:r>
            <a:br>
              <a:rPr lang="en-US" altLang="en-US" dirty="0"/>
            </a:br>
            <a:r>
              <a:rPr lang="en-US" altLang="en-US" dirty="0"/>
              <a:t>	</a:t>
            </a:r>
            <a:r>
              <a:rPr lang="en-US" altLang="en-US" b="1" dirty="0"/>
              <a:t>max:  </a:t>
            </a:r>
            <a:r>
              <a:rPr lang="en-US" altLang="en-US" dirty="0"/>
              <a:t>maximum value</a:t>
            </a:r>
            <a:br>
              <a:rPr lang="en-US" altLang="en-US" dirty="0"/>
            </a:br>
            <a:r>
              <a:rPr lang="en-US" altLang="en-US" dirty="0"/>
              <a:t>	</a:t>
            </a:r>
            <a:r>
              <a:rPr lang="en-US" altLang="en-US" b="1" dirty="0"/>
              <a:t>sum:  </a:t>
            </a:r>
            <a:r>
              <a:rPr lang="en-US" altLang="en-US" dirty="0"/>
              <a:t>sum of values</a:t>
            </a:r>
            <a:br>
              <a:rPr lang="en-US" altLang="en-US" dirty="0"/>
            </a:br>
            <a:r>
              <a:rPr lang="en-US" altLang="en-US" dirty="0"/>
              <a:t>	</a:t>
            </a:r>
            <a:r>
              <a:rPr lang="en-US" altLang="en-US" b="1" dirty="0"/>
              <a:t>count:  </a:t>
            </a:r>
            <a:r>
              <a:rPr lang="en-US" altLang="en-US" dirty="0"/>
              <a:t>number of values</a:t>
            </a:r>
          </a:p>
        </p:txBody>
      </p:sp>
      <p:sp>
        <p:nvSpPr>
          <p:cNvPr id="2" name="TextBox 1">
            <a:extLst>
              <a:ext uri="{FF2B5EF4-FFF2-40B4-BE49-F238E27FC236}">
                <a16:creationId xmlns:a16="http://schemas.microsoft.com/office/drawing/2014/main" id="{C9B17664-4127-EB45-9820-30754D938859}"/>
              </a:ext>
            </a:extLst>
          </p:cNvPr>
          <p:cNvSpPr txBox="1"/>
          <p:nvPr/>
        </p:nvSpPr>
        <p:spPr>
          <a:xfrm>
            <a:off x="1066800" y="3257550"/>
            <a:ext cx="7300460" cy="369332"/>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Note: Some database implementations have additional aggregate functions.</a:t>
            </a:r>
          </a:p>
        </p:txBody>
      </p:sp>
    </p:spTree>
    <p:extLst>
      <p:ext uri="{BB962C8B-B14F-4D97-AF65-F5344CB8AC3E}">
        <p14:creationId xmlns:p14="http://schemas.microsoft.com/office/powerpoint/2010/main" val="36454047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Today’s Contents</a:t>
            </a:r>
            <a:endParaRPr lang="en-US" altLang="en-US" sz="1600" i="1" dirty="0">
              <a:solidFill>
                <a:schemeClr val="bg1"/>
              </a:solidFill>
            </a:endParaRPr>
          </a:p>
        </p:txBody>
      </p:sp>
      <p:sp>
        <p:nvSpPr>
          <p:cNvPr id="9" name="TextBox 9">
            <a:extLst>
              <a:ext uri="{FF2B5EF4-FFF2-40B4-BE49-F238E27FC236}">
                <a16:creationId xmlns:a16="http://schemas.microsoft.com/office/drawing/2014/main" id="{FE0A9831-0C56-4B82-87F4-9BEE60101229}"/>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3</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W4111_003_2024_3: Lecture 4: ER(3), Relational(3), SQL(3)			© Donald F. Ferguson, 2024</a:t>
            </a:r>
            <a:endParaRPr lang="en-US" altLang="en-US" sz="800" i="1" dirty="0">
              <a:solidFill>
                <a:schemeClr val="bg1"/>
              </a:solidFill>
            </a:endParaRPr>
          </a:p>
        </p:txBody>
      </p:sp>
    </p:spTree>
    <p:extLst>
      <p:ext uri="{BB962C8B-B14F-4D97-AF65-F5344CB8AC3E}">
        <p14:creationId xmlns:p14="http://schemas.microsoft.com/office/powerpoint/2010/main" val="31982661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30082" name="Rectangle 2"/>
          <p:cNvSpPr>
            <a:spLocks noGrp="1" noChangeArrowheads="1"/>
          </p:cNvSpPr>
          <p:nvPr>
            <p:ph type="title"/>
          </p:nvPr>
        </p:nvSpPr>
        <p:spPr/>
        <p:txBody>
          <a:bodyPr/>
          <a:lstStyle/>
          <a:p>
            <a:r>
              <a:rPr lang="en-US" altLang="en-US" dirty="0"/>
              <a:t>Aggregate Functions – Group By</a:t>
            </a:r>
          </a:p>
        </p:txBody>
      </p:sp>
      <p:sp>
        <p:nvSpPr>
          <p:cNvPr id="37890" name="Rectangle 3"/>
          <p:cNvSpPr>
            <a:spLocks noGrp="1" noChangeArrowheads="1"/>
          </p:cNvSpPr>
          <p:nvPr>
            <p:ph type="body" idx="1"/>
          </p:nvPr>
        </p:nvSpPr>
        <p:spPr>
          <a:xfrm>
            <a:off x="1719263" y="767954"/>
            <a:ext cx="5925122" cy="969407"/>
          </a:xfrm>
        </p:spPr>
        <p:txBody>
          <a:bodyPr/>
          <a:lstStyle/>
          <a:p>
            <a:pPr>
              <a:tabLst>
                <a:tab pos="469106" algn="l"/>
              </a:tabLst>
            </a:pPr>
            <a:r>
              <a:rPr lang="en-US" altLang="en-US" dirty="0"/>
              <a:t>Find the average salary of instructors in each department</a:t>
            </a:r>
          </a:p>
          <a:p>
            <a:pPr lvl="1">
              <a:tabLst>
                <a:tab pos="469106" algn="l"/>
              </a:tabLst>
            </a:pPr>
            <a:r>
              <a:rPr lang="en-US" altLang="en-US" b="1" dirty="0"/>
              <a:t>select </a:t>
            </a:r>
            <a:r>
              <a:rPr lang="en-US" altLang="en-US" i="1" dirty="0"/>
              <a:t>dept_name</a:t>
            </a:r>
            <a:r>
              <a:rPr lang="en-US" altLang="en-US" dirty="0"/>
              <a:t>, </a:t>
            </a:r>
            <a:r>
              <a:rPr lang="en-US" altLang="en-US" b="1" dirty="0" err="1"/>
              <a:t>avg</a:t>
            </a:r>
            <a:r>
              <a:rPr lang="en-US" altLang="en-US" b="1" dirty="0"/>
              <a:t> </a:t>
            </a:r>
            <a:r>
              <a:rPr lang="en-US" altLang="en-US" dirty="0"/>
              <a:t>(</a:t>
            </a:r>
            <a:r>
              <a:rPr lang="en-US" altLang="en-US" i="1" dirty="0"/>
              <a:t>salary</a:t>
            </a:r>
            <a:r>
              <a:rPr lang="en-US" altLang="en-US" dirty="0"/>
              <a:t>) </a:t>
            </a:r>
            <a:r>
              <a:rPr lang="en-US" altLang="en-US" b="1" dirty="0"/>
              <a:t>as</a:t>
            </a:r>
            <a:r>
              <a:rPr lang="en-US" altLang="en-US" dirty="0"/>
              <a:t> </a:t>
            </a:r>
            <a:r>
              <a:rPr lang="en-US" altLang="en-US" i="1" dirty="0" err="1"/>
              <a:t>avg_salary</a:t>
            </a:r>
            <a:br>
              <a:rPr lang="en-US" altLang="en-US" dirty="0"/>
            </a:br>
            <a:r>
              <a:rPr lang="en-US" altLang="en-US" b="1" dirty="0"/>
              <a:t>from </a:t>
            </a:r>
            <a:r>
              <a:rPr lang="en-US" altLang="en-US" i="1" dirty="0"/>
              <a:t>instructor</a:t>
            </a:r>
            <a:br>
              <a:rPr lang="en-US" altLang="en-US" i="1" dirty="0"/>
            </a:br>
            <a:r>
              <a:rPr lang="en-US" altLang="en-US" b="1" dirty="0"/>
              <a:t>group by </a:t>
            </a:r>
            <a:r>
              <a:rPr lang="en-US" altLang="en-US" i="1" dirty="0"/>
              <a:t>dept_name</a:t>
            </a:r>
            <a:r>
              <a:rPr lang="en-US" altLang="en-US" dirty="0"/>
              <a:t>;</a:t>
            </a:r>
          </a:p>
          <a:p>
            <a:pPr lvl="1">
              <a:buNone/>
              <a:tabLst>
                <a:tab pos="469106" algn="l"/>
              </a:tabLst>
            </a:pPr>
            <a:endParaRPr lang="en-US" altLang="en-US" dirty="0"/>
          </a:p>
          <a:p>
            <a:pPr lvl="1">
              <a:tabLst>
                <a:tab pos="469106" algn="l"/>
              </a:tabLst>
            </a:pPr>
            <a:endParaRPr lang="en-US" altLang="en-US" dirty="0"/>
          </a:p>
          <a:p>
            <a:pPr lvl="1">
              <a:tabLst>
                <a:tab pos="469106" algn="l"/>
              </a:tabLst>
            </a:pPr>
            <a:endParaRPr lang="en-US" altLang="en-US" dirty="0"/>
          </a:p>
        </p:txBody>
      </p:sp>
      <p:pic>
        <p:nvPicPr>
          <p:cNvPr id="37891" name="Picture 4" descr="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04288" y="1885818"/>
            <a:ext cx="2419020" cy="21756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0339" name="Picture 3" descr="C:\Users\as668\Desktop\Judi\3_14.jpg"/>
          <p:cNvPicPr>
            <a:picLocks noChangeAspect="1" noChangeArrowheads="1"/>
          </p:cNvPicPr>
          <p:nvPr/>
        </p:nvPicPr>
        <p:blipFill>
          <a:blip r:embed="rId4"/>
          <a:srcRect/>
          <a:stretch>
            <a:fillRect/>
          </a:stretch>
        </p:blipFill>
        <p:spPr bwMode="auto">
          <a:xfrm>
            <a:off x="5623560" y="2346598"/>
            <a:ext cx="1389558" cy="1384424"/>
          </a:xfrm>
          <a:prstGeom prst="rect">
            <a:avLst/>
          </a:prstGeom>
          <a:noFill/>
        </p:spPr>
      </p:pic>
    </p:spTree>
    <p:extLst>
      <p:ext uri="{BB962C8B-B14F-4D97-AF65-F5344CB8AC3E}">
        <p14:creationId xmlns:p14="http://schemas.microsoft.com/office/powerpoint/2010/main" val="115143717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B7A56042-FC93-9B4A-A8F8-1906C49BF2D3}"/>
              </a:ext>
            </a:extLst>
          </p:cNvPr>
          <p:cNvSpPr>
            <a:spLocks noGrp="1"/>
          </p:cNvSpPr>
          <p:nvPr>
            <p:ph idx="1"/>
          </p:nvPr>
        </p:nvSpPr>
        <p:spPr>
          <a:xfrm>
            <a:off x="5715000" y="590550"/>
            <a:ext cx="3276600" cy="4038600"/>
          </a:xfrm>
        </p:spPr>
        <p:txBody>
          <a:bodyPr/>
          <a:lstStyle/>
          <a:p>
            <a:r>
              <a:rPr lang="en-US" sz="1400" dirty="0"/>
              <a:t>GROUP BY column list</a:t>
            </a:r>
          </a:p>
          <a:p>
            <a:pPr lvl="1"/>
            <a:r>
              <a:rPr lang="en-US" sz="1200" dirty="0"/>
              <a:t>Forms partitions containing multiple rows.</a:t>
            </a:r>
          </a:p>
          <a:p>
            <a:pPr lvl="1"/>
            <a:r>
              <a:rPr lang="en-US" sz="1200" dirty="0"/>
              <a:t>All rows in a partition have the same values for the GROUP BY columns.</a:t>
            </a:r>
          </a:p>
          <a:p>
            <a:r>
              <a:rPr lang="en-US" sz="1400" dirty="0"/>
              <a:t>The aggregate functions</a:t>
            </a:r>
          </a:p>
          <a:p>
            <a:pPr lvl="1"/>
            <a:r>
              <a:rPr lang="en-US" sz="1200" dirty="0"/>
              <a:t>Merge the non-group by attributes, which may differ from row to row.</a:t>
            </a:r>
          </a:p>
          <a:p>
            <a:pPr lvl="1"/>
            <a:r>
              <a:rPr lang="en-US" sz="1200" dirty="0"/>
              <a:t>Into a single value for each attribute.</a:t>
            </a:r>
          </a:p>
          <a:p>
            <a:r>
              <a:rPr lang="en-US" sz="1400" dirty="0"/>
              <a:t>The result is one row per distinct set of GROUP BY values.</a:t>
            </a:r>
          </a:p>
          <a:p>
            <a:r>
              <a:rPr lang="en-US" sz="1400" dirty="0"/>
              <a:t>There may be multiple non-GROUP BY COLUMNS, each with its own aggregate function.</a:t>
            </a:r>
          </a:p>
          <a:p>
            <a:r>
              <a:rPr lang="en-US" sz="1400" dirty="0"/>
              <a:t>You can use HAVING in place of WHERE on the GROUP BY result.</a:t>
            </a:r>
          </a:p>
        </p:txBody>
      </p:sp>
      <p:sp>
        <p:nvSpPr>
          <p:cNvPr id="3" name="Title 2">
            <a:extLst>
              <a:ext uri="{FF2B5EF4-FFF2-40B4-BE49-F238E27FC236}">
                <a16:creationId xmlns:a16="http://schemas.microsoft.com/office/drawing/2014/main" id="{E3AEDF0B-BA60-5A4A-A560-816F27BB635B}"/>
              </a:ext>
            </a:extLst>
          </p:cNvPr>
          <p:cNvSpPr>
            <a:spLocks noGrp="1"/>
          </p:cNvSpPr>
          <p:nvPr>
            <p:ph type="title"/>
          </p:nvPr>
        </p:nvSpPr>
        <p:spPr/>
        <p:txBody>
          <a:bodyPr/>
          <a:lstStyle/>
          <a:p>
            <a:r>
              <a:rPr lang="en-US" dirty="0"/>
              <a:t>Another View</a:t>
            </a:r>
          </a:p>
        </p:txBody>
      </p:sp>
      <p:pic>
        <p:nvPicPr>
          <p:cNvPr id="4" name="Picture 3">
            <a:extLst>
              <a:ext uri="{FF2B5EF4-FFF2-40B4-BE49-F238E27FC236}">
                <a16:creationId xmlns:a16="http://schemas.microsoft.com/office/drawing/2014/main" id="{DB9D6BE7-0AA9-D849-9E18-B2619BBAC34D}"/>
              </a:ext>
            </a:extLst>
          </p:cNvPr>
          <p:cNvPicPr>
            <a:picLocks noChangeAspect="1"/>
          </p:cNvPicPr>
          <p:nvPr/>
        </p:nvPicPr>
        <p:blipFill>
          <a:blip r:embed="rId2"/>
          <a:stretch>
            <a:fillRect/>
          </a:stretch>
        </p:blipFill>
        <p:spPr>
          <a:xfrm>
            <a:off x="304800" y="895350"/>
            <a:ext cx="5254910" cy="3562350"/>
          </a:xfrm>
          <a:prstGeom prst="rect">
            <a:avLst/>
          </a:prstGeom>
        </p:spPr>
      </p:pic>
    </p:spTree>
    <p:extLst>
      <p:ext uri="{BB962C8B-B14F-4D97-AF65-F5344CB8AC3E}">
        <p14:creationId xmlns:p14="http://schemas.microsoft.com/office/powerpoint/2010/main" val="389494599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28034" name="Rectangle 2"/>
          <p:cNvSpPr>
            <a:spLocks noGrp="1" noChangeArrowheads="1"/>
          </p:cNvSpPr>
          <p:nvPr>
            <p:ph type="title"/>
          </p:nvPr>
        </p:nvSpPr>
        <p:spPr/>
        <p:txBody>
          <a:bodyPr/>
          <a:lstStyle/>
          <a:p>
            <a:r>
              <a:rPr lang="en-US" altLang="en-US" dirty="0"/>
              <a:t>Aggregate Functions Examples</a:t>
            </a:r>
          </a:p>
        </p:txBody>
      </p:sp>
      <p:sp>
        <p:nvSpPr>
          <p:cNvPr id="36866" name="Rectangle 3"/>
          <p:cNvSpPr>
            <a:spLocks noGrp="1" noChangeArrowheads="1"/>
          </p:cNvSpPr>
          <p:nvPr>
            <p:ph type="body" idx="1"/>
          </p:nvPr>
        </p:nvSpPr>
        <p:spPr>
          <a:xfrm>
            <a:off x="1719263" y="831057"/>
            <a:ext cx="5761435" cy="3603784"/>
          </a:xfrm>
        </p:spPr>
        <p:txBody>
          <a:bodyPr/>
          <a:lstStyle/>
          <a:p>
            <a:pPr>
              <a:tabLst>
                <a:tab pos="1283494" algn="l"/>
              </a:tabLst>
            </a:pPr>
            <a:r>
              <a:rPr lang="en-US" altLang="en-US" dirty="0"/>
              <a:t>Find the average salary of instructors in the Computer Science department </a:t>
            </a:r>
          </a:p>
          <a:p>
            <a:pPr lvl="1">
              <a:tabLst>
                <a:tab pos="1283494" algn="l"/>
              </a:tabLst>
            </a:pPr>
            <a:r>
              <a:rPr lang="en-US" altLang="en-US" b="1" dirty="0"/>
              <a:t>select </a:t>
            </a:r>
            <a:r>
              <a:rPr lang="en-US" altLang="en-US" b="1" dirty="0" err="1"/>
              <a:t>avg</a:t>
            </a:r>
            <a:r>
              <a:rPr lang="en-US" altLang="en-US" b="1" dirty="0"/>
              <a:t> </a:t>
            </a:r>
            <a:r>
              <a:rPr lang="en-US" altLang="en-US" dirty="0"/>
              <a:t>(</a:t>
            </a:r>
            <a:r>
              <a:rPr lang="en-US" altLang="en-US" i="1" dirty="0"/>
              <a:t>salary</a:t>
            </a:r>
            <a:r>
              <a:rPr lang="en-US" altLang="en-US" dirty="0"/>
              <a:t>)</a:t>
            </a:r>
            <a:br>
              <a:rPr lang="en-US" altLang="en-US" dirty="0"/>
            </a:br>
            <a:r>
              <a:rPr lang="en-US" altLang="en-US" b="1" dirty="0"/>
              <a:t>from </a:t>
            </a:r>
            <a:r>
              <a:rPr lang="en-US" altLang="en-US" i="1" dirty="0"/>
              <a:t>instructor</a:t>
            </a:r>
            <a:br>
              <a:rPr lang="en-US" altLang="en-US" i="1" dirty="0"/>
            </a:br>
            <a:r>
              <a:rPr lang="en-US" altLang="en-US" b="1" dirty="0"/>
              <a:t>where </a:t>
            </a:r>
            <a:r>
              <a:rPr lang="en-US" altLang="en-US" i="1" dirty="0" err="1"/>
              <a:t>dept_name</a:t>
            </a:r>
            <a:r>
              <a:rPr lang="en-US" altLang="en-US" dirty="0"/>
              <a:t>= 'Comp. Sci.';</a:t>
            </a:r>
          </a:p>
          <a:p>
            <a:pPr>
              <a:tabLst>
                <a:tab pos="1283494" algn="l"/>
              </a:tabLst>
            </a:pPr>
            <a:r>
              <a:rPr kumimoji="0" lang="en-US" altLang="en-US" dirty="0"/>
              <a:t>Find the total number of instructors who teach a course in the Spring 2018 semester</a:t>
            </a:r>
          </a:p>
          <a:p>
            <a:pPr lvl="1">
              <a:tabLst>
                <a:tab pos="1283494" algn="l"/>
              </a:tabLst>
            </a:pPr>
            <a:r>
              <a:rPr kumimoji="0" lang="en-US" altLang="en-US" b="1" dirty="0"/>
              <a:t>select count </a:t>
            </a:r>
            <a:r>
              <a:rPr kumimoji="0" lang="en-US" altLang="en-US" dirty="0"/>
              <a:t>(</a:t>
            </a:r>
            <a:r>
              <a:rPr kumimoji="0" lang="en-US" altLang="en-US" b="1" dirty="0"/>
              <a:t>distinct </a:t>
            </a:r>
            <a:r>
              <a:rPr kumimoji="0" lang="en-US" altLang="en-US" i="1" dirty="0"/>
              <a:t>ID</a:t>
            </a:r>
            <a:r>
              <a:rPr kumimoji="0" lang="en-US" altLang="en-US" dirty="0"/>
              <a:t>)</a:t>
            </a:r>
            <a:br>
              <a:rPr kumimoji="0" lang="en-US" altLang="en-US" dirty="0"/>
            </a:br>
            <a:r>
              <a:rPr kumimoji="0" lang="en-US" altLang="en-US" b="1" dirty="0"/>
              <a:t>from </a:t>
            </a:r>
            <a:r>
              <a:rPr kumimoji="0" lang="en-US" altLang="en-US" i="1" dirty="0"/>
              <a:t>teaches</a:t>
            </a:r>
            <a:br>
              <a:rPr kumimoji="0" lang="en-US" altLang="en-US" i="1" dirty="0"/>
            </a:br>
            <a:r>
              <a:rPr kumimoji="0" lang="en-US" altLang="en-US" b="1" dirty="0"/>
              <a:t>where </a:t>
            </a:r>
            <a:r>
              <a:rPr kumimoji="0" lang="en-US" altLang="en-US" i="1" dirty="0"/>
              <a:t>semester </a:t>
            </a:r>
            <a:r>
              <a:rPr kumimoji="0" lang="en-US" altLang="en-US" dirty="0"/>
              <a:t>= 'Spring' </a:t>
            </a:r>
            <a:r>
              <a:rPr kumimoji="0" lang="en-US" altLang="en-US" b="1" dirty="0"/>
              <a:t>and </a:t>
            </a:r>
            <a:r>
              <a:rPr kumimoji="0" lang="en-US" altLang="en-US" i="1" dirty="0"/>
              <a:t>year </a:t>
            </a:r>
            <a:r>
              <a:rPr kumimoji="0" lang="en-US" altLang="en-US" dirty="0"/>
              <a:t>= 2018;</a:t>
            </a:r>
          </a:p>
          <a:p>
            <a:pPr>
              <a:tabLst>
                <a:tab pos="1283494" algn="l"/>
              </a:tabLst>
            </a:pPr>
            <a:r>
              <a:rPr kumimoji="0" lang="en-US" altLang="en-US" dirty="0"/>
              <a:t>Find the number of tuples in the </a:t>
            </a:r>
            <a:r>
              <a:rPr kumimoji="0" lang="en-US" altLang="en-US" i="1" dirty="0"/>
              <a:t>course </a:t>
            </a:r>
            <a:r>
              <a:rPr kumimoji="0" lang="en-US" altLang="en-US" dirty="0"/>
              <a:t>relation</a:t>
            </a:r>
          </a:p>
          <a:p>
            <a:pPr lvl="1">
              <a:tabLst>
                <a:tab pos="1283494" algn="l"/>
              </a:tabLst>
            </a:pPr>
            <a:r>
              <a:rPr kumimoji="0" lang="en-US" altLang="en-US" b="1" dirty="0"/>
              <a:t>select count </a:t>
            </a:r>
            <a:r>
              <a:rPr kumimoji="0" lang="en-US" altLang="en-US" dirty="0"/>
              <a:t>(*)</a:t>
            </a:r>
            <a:br>
              <a:rPr kumimoji="0" lang="en-US" altLang="en-US" dirty="0"/>
            </a:br>
            <a:r>
              <a:rPr kumimoji="0" lang="en-US" altLang="en-US" b="1" dirty="0"/>
              <a:t>from </a:t>
            </a:r>
            <a:r>
              <a:rPr kumimoji="0" lang="en-US" altLang="en-US" i="1" dirty="0"/>
              <a:t>course</a:t>
            </a:r>
            <a:r>
              <a:rPr kumimoji="0" lang="en-US" altLang="en-US" dirty="0"/>
              <a:t>;</a:t>
            </a:r>
          </a:p>
          <a:p>
            <a:pPr lvl="1">
              <a:buNone/>
              <a:tabLst>
                <a:tab pos="1283494" algn="l"/>
              </a:tabLst>
            </a:pPr>
            <a:endParaRPr kumimoji="0" lang="en-US" altLang="en-US" dirty="0"/>
          </a:p>
          <a:p>
            <a:pPr>
              <a:tabLst>
                <a:tab pos="1283494" algn="l"/>
              </a:tabLst>
            </a:pPr>
            <a:endParaRPr lang="en-US" altLang="en-US" dirty="0"/>
          </a:p>
        </p:txBody>
      </p:sp>
      <p:sp>
        <p:nvSpPr>
          <p:cNvPr id="36867" name="Text Box 4"/>
          <p:cNvSpPr txBox="1">
            <a:spLocks noChangeArrowheads="1"/>
          </p:cNvSpPr>
          <p:nvPr/>
        </p:nvSpPr>
        <p:spPr bwMode="auto">
          <a:xfrm>
            <a:off x="1712119" y="2109787"/>
            <a:ext cx="5761435"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0"/>
              </a:spcBef>
              <a:spcAft>
                <a:spcPct val="0"/>
              </a:spcAft>
              <a:buClrTx/>
              <a:buSzTx/>
              <a:buFontTx/>
              <a:buNone/>
              <a:tabLst/>
              <a:defRPr/>
            </a:pPr>
            <a:r>
              <a:rPr kumimoji="1"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   </a:t>
            </a:r>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Tree>
    <p:extLst>
      <p:ext uri="{BB962C8B-B14F-4D97-AF65-F5344CB8AC3E}">
        <p14:creationId xmlns:p14="http://schemas.microsoft.com/office/powerpoint/2010/main" val="177728118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2130" name="Rectangle 2"/>
          <p:cNvSpPr>
            <a:spLocks noGrp="1" noChangeArrowheads="1"/>
          </p:cNvSpPr>
          <p:nvPr>
            <p:ph type="title"/>
          </p:nvPr>
        </p:nvSpPr>
        <p:spPr/>
        <p:txBody>
          <a:bodyPr/>
          <a:lstStyle/>
          <a:p>
            <a:r>
              <a:rPr lang="en-US" altLang="en-US" dirty="0"/>
              <a:t>Aggregation (Cont.)</a:t>
            </a:r>
          </a:p>
        </p:txBody>
      </p:sp>
      <p:sp>
        <p:nvSpPr>
          <p:cNvPr id="38914" name="Text Box 3"/>
          <p:cNvSpPr>
            <a:spLocks noGrp="1" noChangeArrowheads="1"/>
          </p:cNvSpPr>
          <p:nvPr>
            <p:ph type="body" idx="1"/>
          </p:nvPr>
        </p:nvSpPr>
        <p:spPr>
          <a:xfrm>
            <a:off x="1719263" y="820342"/>
            <a:ext cx="5742241" cy="2508074"/>
          </a:xfrm>
        </p:spPr>
        <p:txBody>
          <a:bodyPr/>
          <a:lstStyle/>
          <a:p>
            <a:r>
              <a:rPr lang="en-US" altLang="en-US" dirty="0"/>
              <a:t>Attributes in </a:t>
            </a:r>
            <a:r>
              <a:rPr lang="en-US" altLang="en-US" b="1" dirty="0"/>
              <a:t>select </a:t>
            </a:r>
            <a:r>
              <a:rPr lang="en-US" altLang="en-US" dirty="0"/>
              <a:t>clause outside of aggregate functions must appear in </a:t>
            </a:r>
            <a:r>
              <a:rPr lang="en-US" altLang="en-US" b="1" dirty="0"/>
              <a:t>group by</a:t>
            </a:r>
            <a:r>
              <a:rPr lang="en-US" altLang="en-US" dirty="0"/>
              <a:t> list</a:t>
            </a:r>
          </a:p>
          <a:p>
            <a:pPr lvl="1"/>
            <a:r>
              <a:rPr lang="en-US" altLang="en-US" dirty="0"/>
              <a:t>/* erroneous query */</a:t>
            </a:r>
            <a:br>
              <a:rPr lang="en-US" altLang="en-US" dirty="0"/>
            </a:br>
            <a:r>
              <a:rPr lang="en-US" altLang="en-US" b="1" dirty="0"/>
              <a:t>select </a:t>
            </a:r>
            <a:r>
              <a:rPr lang="en-US" altLang="en-US" i="1" dirty="0"/>
              <a:t>dept_name</a:t>
            </a:r>
            <a:r>
              <a:rPr lang="en-US" altLang="en-US" dirty="0"/>
              <a:t>, </a:t>
            </a:r>
            <a:r>
              <a:rPr lang="en-US" altLang="en-US" i="1" dirty="0"/>
              <a:t>ID</a:t>
            </a:r>
            <a:r>
              <a:rPr lang="en-US" altLang="en-US" dirty="0"/>
              <a:t>, </a:t>
            </a:r>
            <a:r>
              <a:rPr lang="en-US" altLang="en-US" b="1" dirty="0" err="1"/>
              <a:t>avg</a:t>
            </a:r>
            <a:r>
              <a:rPr lang="en-US" altLang="en-US" b="1" dirty="0"/>
              <a:t> </a:t>
            </a:r>
            <a:r>
              <a:rPr lang="en-US" altLang="en-US" dirty="0"/>
              <a:t>(</a:t>
            </a:r>
            <a:r>
              <a:rPr lang="en-US" altLang="en-US" i="1" dirty="0"/>
              <a:t>salary</a:t>
            </a:r>
            <a:r>
              <a:rPr lang="en-US" altLang="en-US" dirty="0"/>
              <a:t>)</a:t>
            </a:r>
            <a:br>
              <a:rPr lang="en-US" altLang="en-US" dirty="0"/>
            </a:br>
            <a:r>
              <a:rPr lang="en-US" altLang="en-US" b="1" dirty="0"/>
              <a:t>from </a:t>
            </a:r>
            <a:r>
              <a:rPr lang="en-US" altLang="en-US" i="1" dirty="0"/>
              <a:t>instructor</a:t>
            </a:r>
            <a:br>
              <a:rPr lang="en-US" altLang="en-US" i="1" dirty="0"/>
            </a:br>
            <a:r>
              <a:rPr lang="en-US" altLang="en-US" b="1" dirty="0"/>
              <a:t>group by </a:t>
            </a:r>
            <a:r>
              <a:rPr lang="en-US" altLang="en-US" i="1" dirty="0"/>
              <a:t>dept_name</a:t>
            </a:r>
            <a:r>
              <a:rPr lang="en-US" altLang="en-US" dirty="0"/>
              <a:t>;</a:t>
            </a:r>
          </a:p>
          <a:p>
            <a:pPr lvl="1"/>
            <a:endParaRPr lang="en-US" altLang="en-US" dirty="0"/>
          </a:p>
        </p:txBody>
      </p:sp>
    </p:spTree>
    <p:extLst>
      <p:ext uri="{BB962C8B-B14F-4D97-AF65-F5344CB8AC3E}">
        <p14:creationId xmlns:p14="http://schemas.microsoft.com/office/powerpoint/2010/main" val="85585796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33154" name="Rectangle 2"/>
          <p:cNvSpPr>
            <a:spLocks noGrp="1" noChangeArrowheads="1"/>
          </p:cNvSpPr>
          <p:nvPr>
            <p:ph type="title"/>
          </p:nvPr>
        </p:nvSpPr>
        <p:spPr>
          <a:xfrm>
            <a:off x="1835944" y="72629"/>
            <a:ext cx="6057900" cy="457200"/>
          </a:xfrm>
        </p:spPr>
        <p:txBody>
          <a:bodyPr/>
          <a:lstStyle/>
          <a:p>
            <a:r>
              <a:rPr lang="en-US" altLang="en-US" dirty="0"/>
              <a:t>Aggregate Functions – Having Clause</a:t>
            </a:r>
          </a:p>
        </p:txBody>
      </p:sp>
      <p:sp>
        <p:nvSpPr>
          <p:cNvPr id="39938" name="Rectangle 3"/>
          <p:cNvSpPr>
            <a:spLocks noGrp="1" noChangeArrowheads="1"/>
          </p:cNvSpPr>
          <p:nvPr>
            <p:ph type="body" idx="1"/>
          </p:nvPr>
        </p:nvSpPr>
        <p:spPr>
          <a:xfrm>
            <a:off x="1735585" y="895351"/>
            <a:ext cx="5872223" cy="2423921"/>
          </a:xfrm>
        </p:spPr>
        <p:txBody>
          <a:bodyPr/>
          <a:lstStyle/>
          <a:p>
            <a:pPr>
              <a:tabLst>
                <a:tab pos="1116806" algn="l"/>
              </a:tabLst>
            </a:pPr>
            <a:r>
              <a:rPr lang="en-US" altLang="en-US" dirty="0"/>
              <a:t>Find the names and average salaries of all departments whose average salary is greater than 42000</a:t>
            </a:r>
          </a:p>
          <a:p>
            <a:pPr>
              <a:tabLst>
                <a:tab pos="1116806" algn="l"/>
              </a:tabLst>
            </a:pPr>
            <a:endParaRPr lang="en-US" altLang="en-US" dirty="0"/>
          </a:p>
          <a:p>
            <a:pPr>
              <a:tabLst>
                <a:tab pos="1116806" algn="l"/>
              </a:tabLst>
            </a:pPr>
            <a:endParaRPr lang="en-US" altLang="en-US" dirty="0"/>
          </a:p>
          <a:p>
            <a:pPr>
              <a:tabLst>
                <a:tab pos="1116806" algn="l"/>
              </a:tabLst>
            </a:pPr>
            <a:endParaRPr lang="en-US" altLang="en-US" dirty="0"/>
          </a:p>
          <a:p>
            <a:pPr>
              <a:tabLst>
                <a:tab pos="1116806" algn="l"/>
              </a:tabLst>
            </a:pPr>
            <a:endParaRPr lang="en-US" altLang="en-US" sz="600" dirty="0"/>
          </a:p>
          <a:p>
            <a:pPr>
              <a:tabLst>
                <a:tab pos="1116806" algn="l"/>
              </a:tabLst>
            </a:pPr>
            <a:r>
              <a:rPr lang="en-US" altLang="en-US" dirty="0"/>
              <a:t>Note: predicates in the </a:t>
            </a:r>
            <a:r>
              <a:rPr lang="en-US" altLang="en-US" b="1" dirty="0"/>
              <a:t>having</a:t>
            </a:r>
            <a:r>
              <a:rPr lang="en-US" altLang="en-US" dirty="0"/>
              <a:t> clause are applied after the formation of groups whereas predicates in the </a:t>
            </a:r>
            <a:r>
              <a:rPr lang="en-US" altLang="en-US" b="1" dirty="0"/>
              <a:t>where</a:t>
            </a:r>
            <a:r>
              <a:rPr lang="en-US" altLang="en-US" dirty="0"/>
              <a:t> clause are applied before forming groups</a:t>
            </a:r>
          </a:p>
        </p:txBody>
      </p:sp>
      <p:sp>
        <p:nvSpPr>
          <p:cNvPr id="39940" name="Text Box 5"/>
          <p:cNvSpPr txBox="1">
            <a:spLocks noChangeArrowheads="1"/>
          </p:cNvSpPr>
          <p:nvPr/>
        </p:nvSpPr>
        <p:spPr bwMode="auto">
          <a:xfrm>
            <a:off x="2401491" y="1403033"/>
            <a:ext cx="4395788" cy="87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select </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dept_name</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75" b="1" i="0"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avg</a:t>
            </a: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salary</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as</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avg_salary</a:t>
            </a:r>
            <a:endPar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from </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instructor</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group by </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dept_name</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having </a:t>
            </a:r>
            <a:r>
              <a:rPr kumimoji="0" lang="en-US" altLang="en-US" sz="1275" b="1" i="0"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avg</a:t>
            </a: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salary</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&gt; 42000;</a:t>
            </a:r>
          </a:p>
        </p:txBody>
      </p:sp>
    </p:spTree>
    <p:extLst>
      <p:ext uri="{BB962C8B-B14F-4D97-AF65-F5344CB8AC3E}">
        <p14:creationId xmlns:p14="http://schemas.microsoft.com/office/powerpoint/2010/main" val="174032076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359326-CFD7-4F6E-982D-A4445F672B5F}"/>
            </a:ext>
          </a:extLst>
        </p:cNvPr>
        <p:cNvGrpSpPr/>
        <p:nvPr/>
      </p:nvGrpSpPr>
      <p:grpSpPr>
        <a:xfrm>
          <a:off x="0" y="0"/>
          <a:ext cx="0" cy="0"/>
          <a:chOff x="0" y="0"/>
          <a:chExt cx="0" cy="0"/>
        </a:xfrm>
      </p:grpSpPr>
      <p:sp>
        <p:nvSpPr>
          <p:cNvPr id="7" name="Rectangle 6">
            <a:extLst>
              <a:ext uri="{FF2B5EF4-FFF2-40B4-BE49-F238E27FC236}">
                <a16:creationId xmlns:a16="http://schemas.microsoft.com/office/drawing/2014/main" id="{1386C08F-DA76-B3AD-6082-54D8759FA597}"/>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a:extLst>
              <a:ext uri="{FF2B5EF4-FFF2-40B4-BE49-F238E27FC236}">
                <a16:creationId xmlns:a16="http://schemas.microsoft.com/office/drawing/2014/main" id="{ABD99297-2CED-F6C3-6353-0DC09F3E581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a:extLst>
              <a:ext uri="{FF2B5EF4-FFF2-40B4-BE49-F238E27FC236}">
                <a16:creationId xmlns:a16="http://schemas.microsoft.com/office/drawing/2014/main" id="{6D9DDC0B-DDE3-639C-CD2A-CD80DF2342FA}"/>
              </a:ext>
            </a:extLst>
          </p:cNvPr>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Introduction</a:t>
            </a:r>
            <a:endParaRPr kumimoji="0" lang="en-US" altLang="en-US" sz="16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3" name="Rectangle 2">
            <a:extLst>
              <a:ext uri="{FF2B5EF4-FFF2-40B4-BE49-F238E27FC236}">
                <a16:creationId xmlns:a16="http://schemas.microsoft.com/office/drawing/2014/main" id="{C821469B-C3C7-C3AD-A604-A4547DD24155}"/>
              </a:ext>
            </a:extLst>
          </p:cNvPr>
          <p:cNvSpPr/>
          <p:nvPr/>
        </p:nvSpPr>
        <p:spPr>
          <a:xfrm>
            <a:off x="0" y="438150"/>
            <a:ext cx="9144000" cy="4248150"/>
          </a:xfrm>
          <a:prstGeom prst="rect">
            <a:avLst/>
          </a:prstGeom>
          <a:solidFill>
            <a:schemeClr val="tx1">
              <a:lumMod val="50000"/>
              <a:lumOff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Calibri"/>
                <a:ea typeface="+mn-ea"/>
                <a:cs typeface="+mn-cs"/>
              </a:rPr>
              <a:t>JOINs</a:t>
            </a:r>
          </a:p>
        </p:txBody>
      </p:sp>
      <p:sp>
        <p:nvSpPr>
          <p:cNvPr id="4" name="TextBox 9">
            <a:extLst>
              <a:ext uri="{FF2B5EF4-FFF2-40B4-BE49-F238E27FC236}">
                <a16:creationId xmlns:a16="http://schemas.microsoft.com/office/drawing/2014/main" id="{84FD8C7B-788A-F8BA-F175-0C488D4DF7AB}"/>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35</a:t>
            </a:fld>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COMS W4111_003_2024_3: Lecture 4: ER(3), Relational(3), SQL(3)			© Donald F. Ferguson, 2024</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30491872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4F0CFF-BCCC-0648-86D7-3DEEEFDCA67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C0952A3-B5E5-88F0-32FD-0310E4680FDF}"/>
              </a:ext>
            </a:extLst>
          </p:cNvPr>
          <p:cNvSpPr>
            <a:spLocks noGrp="1"/>
          </p:cNvSpPr>
          <p:nvPr>
            <p:ph type="title"/>
          </p:nvPr>
        </p:nvSpPr>
        <p:spPr/>
        <p:txBody>
          <a:bodyPr/>
          <a:lstStyle/>
          <a:p>
            <a:r>
              <a:rPr lang="en-US" dirty="0"/>
              <a:t>One Way to Think About Joins</a:t>
            </a:r>
          </a:p>
        </p:txBody>
      </p:sp>
      <p:pic>
        <p:nvPicPr>
          <p:cNvPr id="4" name="Picture 3">
            <a:extLst>
              <a:ext uri="{FF2B5EF4-FFF2-40B4-BE49-F238E27FC236}">
                <a16:creationId xmlns:a16="http://schemas.microsoft.com/office/drawing/2014/main" id="{13C56B41-BC2A-93B6-DE99-E6DD0CEE930A}"/>
              </a:ext>
            </a:extLst>
          </p:cNvPr>
          <p:cNvPicPr>
            <a:picLocks noChangeAspect="1"/>
          </p:cNvPicPr>
          <p:nvPr/>
        </p:nvPicPr>
        <p:blipFill>
          <a:blip r:embed="rId2"/>
          <a:stretch>
            <a:fillRect/>
          </a:stretch>
        </p:blipFill>
        <p:spPr>
          <a:xfrm>
            <a:off x="914400" y="517685"/>
            <a:ext cx="5908790" cy="4108129"/>
          </a:xfrm>
          <a:prstGeom prst="rect">
            <a:avLst/>
          </a:prstGeom>
        </p:spPr>
      </p:pic>
    </p:spTree>
    <p:extLst>
      <p:ext uri="{BB962C8B-B14F-4D97-AF65-F5344CB8AC3E}">
        <p14:creationId xmlns:p14="http://schemas.microsoft.com/office/powerpoint/2010/main" val="127589816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42" name="Rectangle 2"/>
          <p:cNvSpPr>
            <a:spLocks noGrp="1" noChangeArrowheads="1"/>
          </p:cNvSpPr>
          <p:nvPr>
            <p:ph type="title"/>
          </p:nvPr>
        </p:nvSpPr>
        <p:spPr/>
        <p:txBody>
          <a:bodyPr/>
          <a:lstStyle/>
          <a:p>
            <a:pPr>
              <a:defRPr/>
            </a:pPr>
            <a:r>
              <a:rPr lang="en-US" dirty="0">
                <a:ea typeface="+mj-ea"/>
              </a:rPr>
              <a:t>Outer Join</a:t>
            </a:r>
          </a:p>
        </p:txBody>
      </p:sp>
      <p:sp>
        <p:nvSpPr>
          <p:cNvPr id="23555" name="Rectangle 3"/>
          <p:cNvSpPr>
            <a:spLocks noGrp="1" noChangeArrowheads="1"/>
          </p:cNvSpPr>
          <p:nvPr>
            <p:ph type="body" idx="1"/>
          </p:nvPr>
        </p:nvSpPr>
        <p:spPr>
          <a:xfrm>
            <a:off x="1719263" y="877900"/>
            <a:ext cx="5678234" cy="2834564"/>
          </a:xfrm>
        </p:spPr>
        <p:txBody>
          <a:bodyPr/>
          <a:lstStyle/>
          <a:p>
            <a:r>
              <a:rPr lang="en-US" altLang="en-US" dirty="0"/>
              <a:t>An extension of the join operation that avoids loss of information.</a:t>
            </a:r>
          </a:p>
          <a:p>
            <a:r>
              <a:rPr lang="en-US" altLang="en-US" dirty="0"/>
              <a:t>Computes the join and then adds tuples form one relation that does not match tuples in the other relation to the result of the join. </a:t>
            </a:r>
          </a:p>
          <a:p>
            <a:r>
              <a:rPr lang="en-US" altLang="en-US" dirty="0"/>
              <a:t>Uses </a:t>
            </a:r>
            <a:r>
              <a:rPr lang="en-US" altLang="en-US" i="1" dirty="0"/>
              <a:t>null</a:t>
            </a:r>
            <a:r>
              <a:rPr lang="en-US" altLang="en-US" dirty="0"/>
              <a:t> values.</a:t>
            </a:r>
          </a:p>
          <a:p>
            <a:r>
              <a:rPr lang="en-US" altLang="en-US" dirty="0"/>
              <a:t>Three forms of outer join:</a:t>
            </a:r>
          </a:p>
          <a:p>
            <a:pPr lvl="1"/>
            <a:r>
              <a:rPr lang="en-US" altLang="en-US" dirty="0"/>
              <a:t>left outer join</a:t>
            </a:r>
          </a:p>
          <a:p>
            <a:pPr lvl="1"/>
            <a:r>
              <a:rPr lang="en-US" altLang="en-US" dirty="0"/>
              <a:t>right outer join</a:t>
            </a:r>
          </a:p>
          <a:p>
            <a:pPr lvl="1"/>
            <a:r>
              <a:rPr lang="en-US" altLang="en-US" dirty="0"/>
              <a:t>full outer join</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42" name="Rectangle 2"/>
          <p:cNvSpPr>
            <a:spLocks noGrp="1" noChangeArrowheads="1"/>
          </p:cNvSpPr>
          <p:nvPr>
            <p:ph type="title"/>
          </p:nvPr>
        </p:nvSpPr>
        <p:spPr/>
        <p:txBody>
          <a:bodyPr/>
          <a:lstStyle/>
          <a:p>
            <a:pPr>
              <a:defRPr/>
            </a:pPr>
            <a:r>
              <a:rPr lang="en-US" dirty="0">
                <a:ea typeface="+mj-ea"/>
              </a:rPr>
              <a:t>Outer Join </a:t>
            </a:r>
            <a:r>
              <a:rPr lang="en-US" altLang="en-US" dirty="0">
                <a:ea typeface="+mj-ea"/>
              </a:rPr>
              <a:t>Examples</a:t>
            </a:r>
            <a:endParaRPr lang="en-US" dirty="0">
              <a:ea typeface="+mj-ea"/>
            </a:endParaRPr>
          </a:p>
        </p:txBody>
      </p:sp>
      <p:sp>
        <p:nvSpPr>
          <p:cNvPr id="23555" name="Rectangle 3"/>
          <p:cNvSpPr>
            <a:spLocks noGrp="1" noChangeArrowheads="1"/>
          </p:cNvSpPr>
          <p:nvPr>
            <p:ph type="body" idx="1"/>
          </p:nvPr>
        </p:nvSpPr>
        <p:spPr>
          <a:xfrm>
            <a:off x="1719263" y="877900"/>
            <a:ext cx="5813132" cy="3657600"/>
          </a:xfrm>
        </p:spPr>
        <p:txBody>
          <a:bodyPr/>
          <a:lstStyle/>
          <a:p>
            <a:r>
              <a:rPr lang="en-US" altLang="en-US" dirty="0"/>
              <a:t>Relation </a:t>
            </a:r>
            <a:r>
              <a:rPr lang="en-US" altLang="en-US" i="1" dirty="0"/>
              <a:t>course</a:t>
            </a:r>
          </a:p>
          <a:p>
            <a:endParaRPr lang="en-US" altLang="en-US" i="1" dirty="0"/>
          </a:p>
          <a:p>
            <a:endParaRPr lang="en-US" altLang="en-US" i="1" dirty="0"/>
          </a:p>
          <a:p>
            <a:pPr>
              <a:buNone/>
            </a:pPr>
            <a:endParaRPr lang="en-US" altLang="en-US" i="1" dirty="0"/>
          </a:p>
          <a:p>
            <a:pPr>
              <a:buNone/>
            </a:pPr>
            <a:endParaRPr lang="en-US" altLang="en-US" i="1" dirty="0"/>
          </a:p>
          <a:p>
            <a:r>
              <a:rPr lang="en-US" altLang="en-US" dirty="0"/>
              <a:t>Relation </a:t>
            </a:r>
            <a:r>
              <a:rPr lang="en-US" altLang="en-US" i="1" dirty="0" err="1"/>
              <a:t>prereq</a:t>
            </a:r>
            <a:endParaRPr lang="en-US" altLang="en-US" dirty="0"/>
          </a:p>
          <a:p>
            <a:endParaRPr lang="en-US" altLang="en-US" i="1" dirty="0"/>
          </a:p>
          <a:p>
            <a:endParaRPr lang="en-US" altLang="en-US" i="1" dirty="0"/>
          </a:p>
          <a:p>
            <a:endParaRPr lang="en-US" altLang="en-US" i="1" dirty="0"/>
          </a:p>
          <a:p>
            <a:endParaRPr lang="en-US" altLang="en-US" i="1" dirty="0"/>
          </a:p>
          <a:p>
            <a:r>
              <a:rPr lang="en-US" altLang="en-US" dirty="0"/>
              <a:t>Observe that </a:t>
            </a:r>
          </a:p>
          <a:p>
            <a:pPr>
              <a:buClr>
                <a:schemeClr val="tx2"/>
              </a:buClr>
              <a:buNone/>
            </a:pPr>
            <a:r>
              <a:rPr lang="en-US" altLang="en-US" i="1" dirty="0"/>
              <a:t>              course </a:t>
            </a:r>
            <a:r>
              <a:rPr lang="en-US" altLang="en-US" dirty="0"/>
              <a:t>information is missing CS-437</a:t>
            </a:r>
          </a:p>
          <a:p>
            <a:pPr>
              <a:buClr>
                <a:schemeClr val="tx2"/>
              </a:buClr>
              <a:buNone/>
            </a:pPr>
            <a:r>
              <a:rPr lang="en-US" altLang="en-US" i="1" dirty="0"/>
              <a:t>              </a:t>
            </a:r>
            <a:r>
              <a:rPr lang="en-US" altLang="en-US" i="1" dirty="0" err="1"/>
              <a:t>prereq</a:t>
            </a:r>
            <a:r>
              <a:rPr lang="en-US" altLang="en-US" i="1" dirty="0"/>
              <a:t> </a:t>
            </a:r>
            <a:r>
              <a:rPr lang="en-US" altLang="en-US" dirty="0"/>
              <a:t>information is missing CS-315</a:t>
            </a:r>
          </a:p>
          <a:p>
            <a:pPr>
              <a:buClr>
                <a:schemeClr val="tx2"/>
              </a:buClr>
              <a:buNone/>
            </a:pPr>
            <a:r>
              <a:rPr lang="en-US" altLang="en-US" sz="600" dirty="0"/>
              <a:t> </a:t>
            </a:r>
          </a:p>
          <a:p>
            <a:r>
              <a:rPr lang="en-US" altLang="en-US" i="1" dirty="0"/>
              <a:t>  </a:t>
            </a:r>
            <a:r>
              <a:rPr lang="en-US" altLang="en-US" sz="1500" i="1" dirty="0"/>
              <a:t>x</a:t>
            </a:r>
            <a:endParaRPr lang="en-US" altLang="en-US" sz="1500" dirty="0"/>
          </a:p>
          <a:p>
            <a:endParaRPr lang="en-US" altLang="en-US" sz="1500" dirty="0"/>
          </a:p>
        </p:txBody>
      </p:sp>
      <p:pic>
        <p:nvPicPr>
          <p:cNvPr id="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35808" y="1243585"/>
            <a:ext cx="2808971" cy="795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82113" y="2551176"/>
            <a:ext cx="1446782" cy="802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42" name="Rectangle 2"/>
          <p:cNvSpPr>
            <a:spLocks noGrp="1" noChangeArrowheads="1"/>
          </p:cNvSpPr>
          <p:nvPr>
            <p:ph type="title"/>
          </p:nvPr>
        </p:nvSpPr>
        <p:spPr/>
        <p:txBody>
          <a:bodyPr/>
          <a:lstStyle/>
          <a:p>
            <a:pPr>
              <a:defRPr/>
            </a:pPr>
            <a:r>
              <a:rPr lang="en-US" dirty="0"/>
              <a:t>Left Outer Join</a:t>
            </a:r>
            <a:endParaRPr lang="en-US" dirty="0">
              <a:ea typeface="+mj-ea"/>
            </a:endParaRPr>
          </a:p>
        </p:txBody>
      </p:sp>
      <p:sp>
        <p:nvSpPr>
          <p:cNvPr id="23555" name="Rectangle 3"/>
          <p:cNvSpPr>
            <a:spLocks noGrp="1" noChangeArrowheads="1"/>
          </p:cNvSpPr>
          <p:nvPr>
            <p:ph type="body" idx="1"/>
          </p:nvPr>
        </p:nvSpPr>
        <p:spPr>
          <a:xfrm>
            <a:off x="1719263" y="877900"/>
            <a:ext cx="5813132" cy="3657600"/>
          </a:xfrm>
        </p:spPr>
        <p:txBody>
          <a:bodyPr/>
          <a:lstStyle/>
          <a:p>
            <a:r>
              <a:rPr lang="en-US" altLang="en-US" i="1" dirty="0"/>
              <a:t>course</a:t>
            </a:r>
            <a:r>
              <a:rPr lang="en-US" altLang="en-US" dirty="0"/>
              <a:t> </a:t>
            </a:r>
            <a:r>
              <a:rPr lang="en-US" altLang="en-US" b="1" dirty="0"/>
              <a:t>natural left outer join</a:t>
            </a:r>
            <a:r>
              <a:rPr lang="en-US" altLang="en-US" dirty="0"/>
              <a:t> </a:t>
            </a:r>
            <a:r>
              <a:rPr lang="en-US" altLang="en-US" i="1" dirty="0" err="1"/>
              <a:t>prereq</a:t>
            </a:r>
            <a:endParaRPr lang="en-US" altLang="en-US" dirty="0"/>
          </a:p>
          <a:p>
            <a:endParaRPr lang="en-US" altLang="en-US" dirty="0"/>
          </a:p>
          <a:p>
            <a:endParaRPr lang="en-US" altLang="en-US" dirty="0"/>
          </a:p>
          <a:p>
            <a:endParaRPr lang="en-US" altLang="en-US" dirty="0"/>
          </a:p>
          <a:p>
            <a:endParaRPr lang="en-US" altLang="en-US" dirty="0"/>
          </a:p>
          <a:p>
            <a:endParaRPr lang="en-US" altLang="en-US" dirty="0"/>
          </a:p>
          <a:p>
            <a:pPr marL="257175" lvl="1" indent="-257175">
              <a:buClr>
                <a:srgbClr val="002060"/>
              </a:buClr>
              <a:buFont typeface="Wingdings" panose="05000000000000000000" pitchFamily="2" charset="2"/>
              <a:buChar char="§"/>
            </a:pPr>
            <a:r>
              <a:rPr lang="en-US" altLang="en-US" dirty="0"/>
              <a:t>In relational algebra:   </a:t>
            </a:r>
            <a:r>
              <a:rPr lang="en-US" altLang="en-US" i="1" dirty="0"/>
              <a:t>course </a:t>
            </a:r>
            <a:r>
              <a:rPr lang="en-US" altLang="en-US" b="1" dirty="0"/>
              <a:t>⟕</a:t>
            </a:r>
            <a:r>
              <a:rPr lang="en-US" altLang="en-US" dirty="0"/>
              <a:t> </a:t>
            </a:r>
            <a:r>
              <a:rPr lang="en-US" altLang="en-US" i="1" dirty="0" err="1"/>
              <a:t>prereq</a:t>
            </a:r>
            <a:endParaRPr lang="en-US" altLang="en-US" dirty="0"/>
          </a:p>
          <a:p>
            <a:pPr>
              <a:buNone/>
            </a:pPr>
            <a:endParaRPr lang="en-US" altLang="en-US" dirty="0"/>
          </a:p>
        </p:txBody>
      </p:sp>
      <p:pic>
        <p:nvPicPr>
          <p:cNvPr id="4" name="Picture 3"/>
          <p:cNvPicPr>
            <a:picLocks noChangeAspect="1"/>
          </p:cNvPicPr>
          <p:nvPr/>
        </p:nvPicPr>
        <p:blipFill>
          <a:blip r:embed="rId3"/>
          <a:stretch>
            <a:fillRect/>
          </a:stretch>
        </p:blipFill>
        <p:spPr>
          <a:xfrm>
            <a:off x="2569464" y="1351962"/>
            <a:ext cx="3987239" cy="90534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D3C4746-B82B-3F41-8244-F524491BD6E3}"/>
              </a:ext>
            </a:extLst>
          </p:cNvPr>
          <p:cNvSpPr>
            <a:spLocks noGrp="1"/>
          </p:cNvSpPr>
          <p:nvPr>
            <p:ph idx="1"/>
          </p:nvPr>
        </p:nvSpPr>
        <p:spPr>
          <a:xfrm>
            <a:off x="152400" y="590550"/>
            <a:ext cx="8839200" cy="3810001"/>
          </a:xfrm>
        </p:spPr>
        <p:txBody>
          <a:bodyPr/>
          <a:lstStyle/>
          <a:p>
            <a:pPr>
              <a:spcBef>
                <a:spcPts val="0"/>
              </a:spcBef>
              <a:spcAft>
                <a:spcPts val="100"/>
              </a:spcAft>
            </a:pPr>
            <a:r>
              <a:rPr lang="en-US" sz="2800" dirty="0"/>
              <a:t>Introduction and course updates.</a:t>
            </a:r>
            <a:br>
              <a:rPr lang="en-US" sz="2800" dirty="0"/>
            </a:br>
            <a:endParaRPr lang="en-US" sz="2800" dirty="0"/>
          </a:p>
          <a:p>
            <a:pPr>
              <a:spcBef>
                <a:spcPts val="0"/>
              </a:spcBef>
              <a:spcAft>
                <a:spcPts val="100"/>
              </a:spcAft>
            </a:pPr>
            <a:r>
              <a:rPr lang="en-US" sz="2800" dirty="0"/>
              <a:t>ER Modeling (3).</a:t>
            </a:r>
            <a:br>
              <a:rPr lang="en-US" sz="2800" dirty="0"/>
            </a:br>
            <a:endParaRPr lang="en-US" sz="2800" dirty="0"/>
          </a:p>
          <a:p>
            <a:pPr>
              <a:spcBef>
                <a:spcPts val="0"/>
              </a:spcBef>
              <a:spcAft>
                <a:spcPts val="100"/>
              </a:spcAft>
            </a:pPr>
            <a:r>
              <a:rPr lang="en-US" sz="2800" dirty="0"/>
              <a:t>Relational model and algebra (3).</a:t>
            </a:r>
            <a:br>
              <a:rPr lang="en-US" sz="2800" dirty="0"/>
            </a:br>
            <a:endParaRPr lang="en-US" sz="2800" dirty="0"/>
          </a:p>
          <a:p>
            <a:pPr>
              <a:spcBef>
                <a:spcPts val="0"/>
              </a:spcBef>
              <a:spcAft>
                <a:spcPts val="100"/>
              </a:spcAft>
            </a:pPr>
            <a:r>
              <a:rPr lang="en-US" sz="2800" dirty="0"/>
              <a:t>SQL (3).</a:t>
            </a:r>
            <a:br>
              <a:rPr lang="en-US" sz="2800" dirty="0"/>
            </a:br>
            <a:endParaRPr lang="en-US" sz="2800" dirty="0"/>
          </a:p>
          <a:p>
            <a:pPr>
              <a:spcBef>
                <a:spcPts val="0"/>
              </a:spcBef>
              <a:spcAft>
                <a:spcPts val="100"/>
              </a:spcAft>
            </a:pPr>
            <a:r>
              <a:rPr lang="en-US" sz="2800" dirty="0"/>
              <a:t>Homework and projects.</a:t>
            </a:r>
          </a:p>
        </p:txBody>
      </p:sp>
      <p:sp>
        <p:nvSpPr>
          <p:cNvPr id="3" name="Title 2">
            <a:extLst>
              <a:ext uri="{FF2B5EF4-FFF2-40B4-BE49-F238E27FC236}">
                <a16:creationId xmlns:a16="http://schemas.microsoft.com/office/drawing/2014/main" id="{E66E103B-9592-8A4C-AF7E-2678BD900BEF}"/>
              </a:ext>
            </a:extLst>
          </p:cNvPr>
          <p:cNvSpPr>
            <a:spLocks noGrp="1"/>
          </p:cNvSpPr>
          <p:nvPr>
            <p:ph type="title"/>
          </p:nvPr>
        </p:nvSpPr>
        <p:spPr/>
        <p:txBody>
          <a:bodyPr/>
          <a:lstStyle/>
          <a:p>
            <a:r>
              <a:rPr lang="en-US" dirty="0"/>
              <a:t>Contents</a:t>
            </a:r>
          </a:p>
        </p:txBody>
      </p:sp>
    </p:spTree>
    <p:extLst>
      <p:ext uri="{BB962C8B-B14F-4D97-AF65-F5344CB8AC3E}">
        <p14:creationId xmlns:p14="http://schemas.microsoft.com/office/powerpoint/2010/main" val="64921876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42" name="Rectangle 2"/>
          <p:cNvSpPr>
            <a:spLocks noGrp="1" noChangeArrowheads="1"/>
          </p:cNvSpPr>
          <p:nvPr>
            <p:ph type="title"/>
          </p:nvPr>
        </p:nvSpPr>
        <p:spPr/>
        <p:txBody>
          <a:bodyPr/>
          <a:lstStyle/>
          <a:p>
            <a:pPr>
              <a:defRPr/>
            </a:pPr>
            <a:r>
              <a:rPr lang="en-US" dirty="0"/>
              <a:t>Right Outer Join</a:t>
            </a:r>
            <a:endParaRPr lang="en-US" dirty="0">
              <a:ea typeface="+mj-ea"/>
            </a:endParaRPr>
          </a:p>
        </p:txBody>
      </p:sp>
      <p:sp>
        <p:nvSpPr>
          <p:cNvPr id="23555" name="Rectangle 3"/>
          <p:cNvSpPr>
            <a:spLocks noGrp="1" noChangeArrowheads="1"/>
          </p:cNvSpPr>
          <p:nvPr>
            <p:ph type="body" idx="1"/>
          </p:nvPr>
        </p:nvSpPr>
        <p:spPr>
          <a:xfrm>
            <a:off x="1719263" y="877900"/>
            <a:ext cx="5813132" cy="3657600"/>
          </a:xfrm>
        </p:spPr>
        <p:txBody>
          <a:bodyPr/>
          <a:lstStyle/>
          <a:p>
            <a:r>
              <a:rPr lang="en-US" altLang="en-US" i="1" dirty="0"/>
              <a:t>course</a:t>
            </a:r>
            <a:r>
              <a:rPr lang="en-US" altLang="en-US" dirty="0"/>
              <a:t> </a:t>
            </a:r>
            <a:r>
              <a:rPr lang="en-US" altLang="en-US" b="1" dirty="0"/>
              <a:t>natural right outer join</a:t>
            </a:r>
            <a:r>
              <a:rPr lang="en-US" altLang="en-US" dirty="0"/>
              <a:t> </a:t>
            </a:r>
            <a:r>
              <a:rPr lang="en-US" altLang="en-US" i="1" dirty="0" err="1"/>
              <a:t>prereq</a:t>
            </a:r>
            <a:endParaRPr lang="en-US" altLang="en-US" dirty="0"/>
          </a:p>
          <a:p>
            <a:endParaRPr lang="en-US" altLang="en-US" dirty="0"/>
          </a:p>
          <a:p>
            <a:endParaRPr lang="en-US" altLang="en-US" dirty="0"/>
          </a:p>
          <a:p>
            <a:endParaRPr lang="en-US" altLang="en-US" dirty="0"/>
          </a:p>
          <a:p>
            <a:endParaRPr lang="en-US" altLang="en-US" dirty="0"/>
          </a:p>
          <a:p>
            <a:endParaRPr lang="en-US" altLang="en-US" dirty="0"/>
          </a:p>
          <a:p>
            <a:pPr marL="257175" lvl="1" indent="-257175">
              <a:buClr>
                <a:srgbClr val="002060"/>
              </a:buClr>
              <a:buFont typeface="Wingdings" panose="05000000000000000000" pitchFamily="2" charset="2"/>
              <a:buChar char="§"/>
            </a:pPr>
            <a:r>
              <a:rPr lang="en-US" altLang="en-US" dirty="0"/>
              <a:t>In relational algebra:   </a:t>
            </a:r>
            <a:r>
              <a:rPr lang="en-US" altLang="en-US" i="1" dirty="0"/>
              <a:t>course </a:t>
            </a:r>
            <a:r>
              <a:rPr lang="en-IN" b="1" dirty="0">
                <a:cs typeface="Times New Roman" panose="02020603050405020304" pitchFamily="18" charset="0"/>
              </a:rPr>
              <a:t>⟖</a:t>
            </a:r>
            <a:r>
              <a:rPr lang="en-IN" dirty="0"/>
              <a:t> </a:t>
            </a:r>
            <a:r>
              <a:rPr lang="en-US" altLang="en-US" i="1" dirty="0" err="1"/>
              <a:t>prereq</a:t>
            </a:r>
            <a:endParaRPr lang="en-US" altLang="en-US" dirty="0"/>
          </a:p>
          <a:p>
            <a:pPr>
              <a:buNone/>
            </a:pPr>
            <a:endParaRPr lang="en-US" altLang="en-US" dirty="0"/>
          </a:p>
        </p:txBody>
      </p:sp>
      <p:pic>
        <p:nvPicPr>
          <p:cNvPr id="4" name="Picture 3"/>
          <p:cNvPicPr>
            <a:picLocks noChangeAspect="1"/>
          </p:cNvPicPr>
          <p:nvPr/>
        </p:nvPicPr>
        <p:blipFill>
          <a:blip r:embed="rId3"/>
          <a:stretch>
            <a:fillRect/>
          </a:stretch>
        </p:blipFill>
        <p:spPr>
          <a:xfrm>
            <a:off x="2371758" y="1339429"/>
            <a:ext cx="4083055" cy="927101"/>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42" name="Rectangle 2"/>
          <p:cNvSpPr>
            <a:spLocks noGrp="1" noChangeArrowheads="1"/>
          </p:cNvSpPr>
          <p:nvPr>
            <p:ph type="title"/>
          </p:nvPr>
        </p:nvSpPr>
        <p:spPr/>
        <p:txBody>
          <a:bodyPr/>
          <a:lstStyle/>
          <a:p>
            <a:pPr>
              <a:defRPr/>
            </a:pPr>
            <a:r>
              <a:rPr lang="en-US" dirty="0"/>
              <a:t>Full Outer Join</a:t>
            </a:r>
            <a:endParaRPr lang="en-US" dirty="0">
              <a:ea typeface="+mj-ea"/>
            </a:endParaRPr>
          </a:p>
        </p:txBody>
      </p:sp>
      <p:sp>
        <p:nvSpPr>
          <p:cNvPr id="23555" name="Rectangle 3"/>
          <p:cNvSpPr>
            <a:spLocks noGrp="1" noChangeArrowheads="1"/>
          </p:cNvSpPr>
          <p:nvPr>
            <p:ph type="body" idx="1"/>
          </p:nvPr>
        </p:nvSpPr>
        <p:spPr>
          <a:xfrm>
            <a:off x="1719263" y="877900"/>
            <a:ext cx="5813132" cy="3657600"/>
          </a:xfrm>
        </p:spPr>
        <p:txBody>
          <a:bodyPr/>
          <a:lstStyle/>
          <a:p>
            <a:r>
              <a:rPr lang="en-US" altLang="en-US" i="1" dirty="0"/>
              <a:t>course</a:t>
            </a:r>
            <a:r>
              <a:rPr lang="en-US" altLang="en-US" dirty="0"/>
              <a:t> </a:t>
            </a:r>
            <a:r>
              <a:rPr lang="en-US" altLang="en-US" b="1" dirty="0">
                <a:solidFill>
                  <a:srgbClr val="002060"/>
                </a:solidFill>
              </a:rPr>
              <a:t>natural full outer join</a:t>
            </a:r>
            <a:r>
              <a:rPr lang="en-US" altLang="en-US" dirty="0">
                <a:solidFill>
                  <a:srgbClr val="002060"/>
                </a:solidFill>
              </a:rPr>
              <a:t> </a:t>
            </a:r>
            <a:r>
              <a:rPr lang="en-US" altLang="en-US" i="1" dirty="0" err="1"/>
              <a:t>prereq</a:t>
            </a:r>
            <a:endParaRPr lang="en-US" altLang="en-US" i="1" dirty="0"/>
          </a:p>
          <a:p>
            <a:endParaRPr lang="en-US" altLang="en-US" dirty="0"/>
          </a:p>
          <a:p>
            <a:endParaRPr lang="en-US" altLang="en-US" dirty="0"/>
          </a:p>
          <a:p>
            <a:endParaRPr lang="en-US" altLang="en-US" dirty="0"/>
          </a:p>
          <a:p>
            <a:endParaRPr lang="en-US" altLang="en-US" dirty="0"/>
          </a:p>
          <a:p>
            <a:pPr>
              <a:buNone/>
            </a:pPr>
            <a:endParaRPr lang="en-US" altLang="en-US" dirty="0"/>
          </a:p>
          <a:p>
            <a:r>
              <a:rPr lang="en-US" altLang="en-US" dirty="0"/>
              <a:t>In relational algebra:   </a:t>
            </a:r>
            <a:r>
              <a:rPr lang="en-US" altLang="en-US" i="1" dirty="0"/>
              <a:t>course </a:t>
            </a:r>
            <a:r>
              <a:rPr lang="en-IN" b="1" dirty="0"/>
              <a:t>⟗</a:t>
            </a:r>
            <a:r>
              <a:rPr lang="en-US" altLang="en-US" dirty="0"/>
              <a:t> </a:t>
            </a:r>
            <a:r>
              <a:rPr lang="en-US" altLang="en-US" i="1" dirty="0" err="1"/>
              <a:t>prereq</a:t>
            </a:r>
            <a:endParaRPr lang="en-US" altLang="en-US" i="1" dirty="0"/>
          </a:p>
          <a:p>
            <a:endParaRPr lang="en-US" altLang="en-US" dirty="0"/>
          </a:p>
        </p:txBody>
      </p:sp>
      <p:pic>
        <p:nvPicPr>
          <p:cNvPr id="4" name="Picture 3"/>
          <p:cNvPicPr>
            <a:picLocks noChangeAspect="1"/>
          </p:cNvPicPr>
          <p:nvPr/>
        </p:nvPicPr>
        <p:blipFill>
          <a:blip r:embed="rId3"/>
          <a:stretch>
            <a:fillRect/>
          </a:stretch>
        </p:blipFill>
        <p:spPr>
          <a:xfrm>
            <a:off x="2425912" y="1273719"/>
            <a:ext cx="3784775" cy="1035957"/>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5634" name="Rectangle 2"/>
          <p:cNvSpPr>
            <a:spLocks noGrp="1" noChangeArrowheads="1"/>
          </p:cNvSpPr>
          <p:nvPr>
            <p:ph type="title"/>
          </p:nvPr>
        </p:nvSpPr>
        <p:spPr/>
        <p:txBody>
          <a:bodyPr/>
          <a:lstStyle/>
          <a:p>
            <a:pPr>
              <a:defRPr/>
            </a:pPr>
            <a:r>
              <a:rPr lang="en-US" dirty="0">
                <a:ea typeface="+mj-ea"/>
              </a:rPr>
              <a:t>Joined Types and Conditions</a:t>
            </a:r>
          </a:p>
        </p:txBody>
      </p:sp>
      <p:sp>
        <p:nvSpPr>
          <p:cNvPr id="31747" name="Rectangle 3"/>
          <p:cNvSpPr>
            <a:spLocks noGrp="1" noChangeArrowheads="1"/>
          </p:cNvSpPr>
          <p:nvPr>
            <p:ph type="body" idx="1"/>
          </p:nvPr>
        </p:nvSpPr>
        <p:spPr>
          <a:xfrm>
            <a:off x="1719264" y="829866"/>
            <a:ext cx="5577649" cy="1684734"/>
          </a:xfrm>
        </p:spPr>
        <p:txBody>
          <a:bodyPr/>
          <a:lstStyle/>
          <a:p>
            <a:r>
              <a:rPr lang="en-US" altLang="en-US" b="1" dirty="0">
                <a:solidFill>
                  <a:srgbClr val="002060"/>
                </a:solidFill>
              </a:rPr>
              <a:t>Join operations</a:t>
            </a:r>
            <a:r>
              <a:rPr lang="en-US" altLang="en-US" dirty="0">
                <a:solidFill>
                  <a:srgbClr val="002060"/>
                </a:solidFill>
              </a:rPr>
              <a:t> </a:t>
            </a:r>
            <a:r>
              <a:rPr lang="en-US" altLang="en-US" dirty="0"/>
              <a:t>take two relations and return as a result another relation.</a:t>
            </a:r>
          </a:p>
          <a:p>
            <a:r>
              <a:rPr lang="en-US" altLang="en-US" dirty="0"/>
              <a:t>These additional operations are typically used as subquery expressions in the </a:t>
            </a:r>
            <a:r>
              <a:rPr lang="en-US" altLang="en-US" b="1" dirty="0"/>
              <a:t>from </a:t>
            </a:r>
            <a:r>
              <a:rPr lang="en-US" altLang="en-US" dirty="0"/>
              <a:t>clause</a:t>
            </a:r>
          </a:p>
          <a:p>
            <a:r>
              <a:rPr lang="en-US" altLang="en-US" b="1" dirty="0">
                <a:solidFill>
                  <a:srgbClr val="002060"/>
                </a:solidFill>
              </a:rPr>
              <a:t>Join condition</a:t>
            </a:r>
            <a:r>
              <a:rPr lang="en-US" altLang="en-US" dirty="0">
                <a:solidFill>
                  <a:srgbClr val="002060"/>
                </a:solidFill>
              </a:rPr>
              <a:t> </a:t>
            </a:r>
            <a:r>
              <a:rPr lang="en-US" altLang="en-US" dirty="0"/>
              <a:t>– defines which tuples in the two relations match.</a:t>
            </a:r>
          </a:p>
          <a:p>
            <a:r>
              <a:rPr lang="en-US" altLang="en-US" b="1" dirty="0">
                <a:solidFill>
                  <a:srgbClr val="002060"/>
                </a:solidFill>
              </a:rPr>
              <a:t>Join type</a:t>
            </a:r>
            <a:r>
              <a:rPr lang="en-US" altLang="en-US" dirty="0">
                <a:solidFill>
                  <a:srgbClr val="002060"/>
                </a:solidFill>
              </a:rPr>
              <a:t> </a:t>
            </a:r>
            <a:r>
              <a:rPr lang="en-US" altLang="en-US" dirty="0"/>
              <a:t>– defines how tuples in each relation that do not match any tuple in the other relation (based on the join condition) are treated.</a:t>
            </a:r>
          </a:p>
        </p:txBody>
      </p:sp>
      <p:pic>
        <p:nvPicPr>
          <p:cNvPr id="1026" name="Picture 2" descr="C:\Users\as668\Desktop\4_07.jpg"/>
          <p:cNvPicPr>
            <a:picLocks noChangeAspect="1" noChangeArrowheads="1"/>
          </p:cNvPicPr>
          <p:nvPr/>
        </p:nvPicPr>
        <p:blipFill>
          <a:blip r:embed="rId3"/>
          <a:srcRect/>
          <a:stretch>
            <a:fillRect/>
          </a:stretch>
        </p:blipFill>
        <p:spPr bwMode="auto">
          <a:xfrm>
            <a:off x="2347752" y="2578608"/>
            <a:ext cx="3630236" cy="1025088"/>
          </a:xfrm>
          <a:prstGeom prst="rect">
            <a:avLst/>
          </a:prstGeom>
          <a:noFill/>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42" name="Rectangle 2"/>
          <p:cNvSpPr>
            <a:spLocks noGrp="1" noChangeArrowheads="1"/>
          </p:cNvSpPr>
          <p:nvPr>
            <p:ph type="title"/>
          </p:nvPr>
        </p:nvSpPr>
        <p:spPr/>
        <p:txBody>
          <a:bodyPr/>
          <a:lstStyle/>
          <a:p>
            <a:pPr>
              <a:defRPr/>
            </a:pPr>
            <a:r>
              <a:rPr lang="en-US" altLang="en-US" dirty="0">
                <a:effectLst>
                  <a:outerShdw blurRad="38100" dist="38100" dir="2700000" algn="tl">
                    <a:srgbClr val="C0C0C0"/>
                  </a:outerShdw>
                </a:effectLst>
              </a:rPr>
              <a:t>Joined Relations – Examples</a:t>
            </a:r>
            <a:endParaRPr lang="en-US" dirty="0">
              <a:ea typeface="+mj-ea"/>
            </a:endParaRPr>
          </a:p>
        </p:txBody>
      </p:sp>
      <p:sp>
        <p:nvSpPr>
          <p:cNvPr id="23555" name="Rectangle 3"/>
          <p:cNvSpPr>
            <a:spLocks noGrp="1" noChangeArrowheads="1"/>
          </p:cNvSpPr>
          <p:nvPr>
            <p:ph type="body" idx="1"/>
          </p:nvPr>
        </p:nvSpPr>
        <p:spPr>
          <a:xfrm>
            <a:off x="1719263" y="877900"/>
            <a:ext cx="5813132" cy="3657600"/>
          </a:xfrm>
        </p:spPr>
        <p:txBody>
          <a:bodyPr/>
          <a:lstStyle/>
          <a:p>
            <a:r>
              <a:rPr lang="en-US" altLang="en-US" i="1" dirty="0"/>
              <a:t>course</a:t>
            </a:r>
            <a:r>
              <a:rPr lang="en-US" altLang="en-US" b="1" dirty="0"/>
              <a:t> natural right outer join </a:t>
            </a:r>
            <a:r>
              <a:rPr lang="en-US" altLang="en-US" i="1" dirty="0" err="1"/>
              <a:t>prereq</a:t>
            </a:r>
            <a:endParaRPr lang="en-US" altLang="en-US" b="1" dirty="0"/>
          </a:p>
          <a:p>
            <a:endParaRPr lang="en-US" altLang="en-US" dirty="0"/>
          </a:p>
          <a:p>
            <a:endParaRPr lang="en-US" altLang="en-US" dirty="0"/>
          </a:p>
          <a:p>
            <a:endParaRPr lang="en-US" altLang="en-US" dirty="0"/>
          </a:p>
          <a:p>
            <a:pPr>
              <a:buNone/>
            </a:pPr>
            <a:endParaRPr lang="en-US" altLang="en-US" dirty="0"/>
          </a:p>
          <a:p>
            <a:r>
              <a:rPr lang="en-US" altLang="en-US" i="1" dirty="0"/>
              <a:t>course</a:t>
            </a:r>
            <a:r>
              <a:rPr lang="en-US" altLang="en-US" b="1" dirty="0"/>
              <a:t> full outer join </a:t>
            </a:r>
            <a:r>
              <a:rPr lang="en-US" altLang="en-US" i="1" dirty="0" err="1"/>
              <a:t>prereq</a:t>
            </a:r>
            <a:r>
              <a:rPr lang="en-US" altLang="en-US" i="1" dirty="0"/>
              <a:t> </a:t>
            </a:r>
            <a:r>
              <a:rPr lang="en-US" altLang="en-US" b="1" dirty="0"/>
              <a:t>using </a:t>
            </a:r>
            <a:r>
              <a:rPr lang="en-US" altLang="en-US" dirty="0"/>
              <a:t>(</a:t>
            </a:r>
            <a:r>
              <a:rPr lang="en-US" altLang="en-US" i="1" dirty="0" err="1"/>
              <a:t>course_id</a:t>
            </a:r>
            <a:r>
              <a:rPr lang="en-US" altLang="en-US" dirty="0"/>
              <a:t>)</a:t>
            </a:r>
          </a:p>
          <a:p>
            <a:endParaRPr lang="en-US" altLang="en-US" dirty="0"/>
          </a:p>
          <a:p>
            <a:endParaRPr lang="en-US" altLang="en-US" dirty="0"/>
          </a:p>
          <a:p>
            <a:endParaRPr lang="en-US" altLang="en-US" dirty="0"/>
          </a:p>
        </p:txBody>
      </p:sp>
      <p:pic>
        <p:nvPicPr>
          <p:cNvPr id="4" name="Picture 3"/>
          <p:cNvPicPr>
            <a:picLocks noChangeAspect="1"/>
          </p:cNvPicPr>
          <p:nvPr/>
        </p:nvPicPr>
        <p:blipFill>
          <a:blip r:embed="rId3"/>
          <a:stretch>
            <a:fillRect/>
          </a:stretch>
        </p:blipFill>
        <p:spPr>
          <a:xfrm>
            <a:off x="3017520" y="1240445"/>
            <a:ext cx="3554754" cy="851372"/>
          </a:xfrm>
          <a:prstGeom prst="rect">
            <a:avLst/>
          </a:prstGeom>
        </p:spPr>
      </p:pic>
      <p:pic>
        <p:nvPicPr>
          <p:cNvPr id="5" name="Picture 4"/>
          <p:cNvPicPr>
            <a:picLocks noChangeAspect="1"/>
          </p:cNvPicPr>
          <p:nvPr/>
        </p:nvPicPr>
        <p:blipFill>
          <a:blip r:embed="rId4"/>
          <a:stretch>
            <a:fillRect/>
          </a:stretch>
        </p:blipFill>
        <p:spPr>
          <a:xfrm>
            <a:off x="3081528" y="2586643"/>
            <a:ext cx="3348069" cy="966989"/>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42" name="Rectangle 2"/>
          <p:cNvSpPr>
            <a:spLocks noGrp="1" noChangeArrowheads="1"/>
          </p:cNvSpPr>
          <p:nvPr>
            <p:ph type="title"/>
          </p:nvPr>
        </p:nvSpPr>
        <p:spPr/>
        <p:txBody>
          <a:bodyPr/>
          <a:lstStyle/>
          <a:p>
            <a:pPr>
              <a:defRPr/>
            </a:pPr>
            <a:r>
              <a:rPr lang="en-US" altLang="en-US" dirty="0">
                <a:effectLst>
                  <a:outerShdw blurRad="38100" dist="38100" dir="2700000" algn="tl">
                    <a:srgbClr val="C0C0C0"/>
                  </a:outerShdw>
                </a:effectLst>
              </a:rPr>
              <a:t>Joined Relations – Examples </a:t>
            </a:r>
            <a:endParaRPr lang="en-US" dirty="0">
              <a:ea typeface="+mj-ea"/>
            </a:endParaRPr>
          </a:p>
        </p:txBody>
      </p:sp>
      <p:sp>
        <p:nvSpPr>
          <p:cNvPr id="23555" name="Rectangle 3"/>
          <p:cNvSpPr>
            <a:spLocks noGrp="1" noChangeArrowheads="1"/>
          </p:cNvSpPr>
          <p:nvPr>
            <p:ph type="body" idx="1"/>
          </p:nvPr>
        </p:nvSpPr>
        <p:spPr>
          <a:xfrm>
            <a:off x="1719263" y="877900"/>
            <a:ext cx="5813132" cy="3657600"/>
          </a:xfrm>
        </p:spPr>
        <p:txBody>
          <a:bodyPr/>
          <a:lstStyle/>
          <a:p>
            <a:r>
              <a:rPr lang="en-US" altLang="en-US" i="1" dirty="0"/>
              <a:t>course </a:t>
            </a:r>
            <a:r>
              <a:rPr lang="en-US" altLang="en-US" b="1" dirty="0"/>
              <a:t>inner join </a:t>
            </a:r>
            <a:r>
              <a:rPr lang="en-US" altLang="en-US" i="1" dirty="0" err="1"/>
              <a:t>prereq</a:t>
            </a:r>
            <a:r>
              <a:rPr lang="en-US" altLang="en-US" i="1" dirty="0"/>
              <a:t> </a:t>
            </a:r>
            <a:r>
              <a:rPr lang="en-US" altLang="en-US" b="1" dirty="0"/>
              <a:t>on</a:t>
            </a:r>
            <a:br>
              <a:rPr lang="en-US" altLang="en-US" b="1" dirty="0"/>
            </a:br>
            <a:r>
              <a:rPr lang="en-US" altLang="en-US" i="1" dirty="0" err="1"/>
              <a:t>course.course_id</a:t>
            </a:r>
            <a:r>
              <a:rPr lang="en-US" altLang="en-US" i="1" dirty="0"/>
              <a:t> = </a:t>
            </a:r>
            <a:r>
              <a:rPr lang="en-US" altLang="en-US" i="1" dirty="0" err="1"/>
              <a:t>prereq.course_id</a:t>
            </a:r>
            <a:endParaRPr lang="en-US" altLang="en-US" i="1" dirty="0"/>
          </a:p>
          <a:p>
            <a:endParaRPr lang="en-US" altLang="en-US" dirty="0"/>
          </a:p>
          <a:p>
            <a:endParaRPr lang="en-US" altLang="en-US" dirty="0"/>
          </a:p>
          <a:p>
            <a:pPr>
              <a:buNone/>
            </a:pPr>
            <a:endParaRPr lang="en-US" altLang="en-US" dirty="0"/>
          </a:p>
          <a:p>
            <a:r>
              <a:rPr lang="en-US" altLang="en-US" dirty="0"/>
              <a:t>What is the difference between the above, and a natural join? </a:t>
            </a:r>
          </a:p>
          <a:p>
            <a:r>
              <a:rPr lang="en-US" altLang="en-US" i="1" dirty="0"/>
              <a:t>course </a:t>
            </a:r>
            <a:r>
              <a:rPr lang="en-US" altLang="en-US" b="1" dirty="0"/>
              <a:t>left outer join</a:t>
            </a:r>
            <a:r>
              <a:rPr lang="en-US" altLang="en-US" i="1" dirty="0"/>
              <a:t> </a:t>
            </a:r>
            <a:r>
              <a:rPr lang="en-US" altLang="en-US" i="1" dirty="0" err="1"/>
              <a:t>prereq</a:t>
            </a:r>
            <a:r>
              <a:rPr lang="en-US" altLang="en-US" i="1" dirty="0"/>
              <a:t> </a:t>
            </a:r>
            <a:r>
              <a:rPr lang="en-US" altLang="en-US" b="1" dirty="0"/>
              <a:t>on</a:t>
            </a:r>
            <a:br>
              <a:rPr lang="en-US" altLang="en-US" i="1" dirty="0"/>
            </a:br>
            <a:r>
              <a:rPr lang="en-US" altLang="en-US" i="1" dirty="0" err="1"/>
              <a:t>course.course_id</a:t>
            </a:r>
            <a:r>
              <a:rPr lang="en-US" altLang="en-US" i="1" dirty="0"/>
              <a:t> = </a:t>
            </a:r>
            <a:r>
              <a:rPr lang="en-US" altLang="en-US" i="1" dirty="0" err="1"/>
              <a:t>prereq.course_id</a:t>
            </a:r>
            <a:endParaRPr lang="en-US" altLang="en-US" i="1" dirty="0"/>
          </a:p>
          <a:p>
            <a:pPr>
              <a:buNone/>
            </a:pPr>
            <a:r>
              <a:rPr lang="en-US" altLang="en-US" dirty="0"/>
              <a:t> </a:t>
            </a:r>
          </a:p>
        </p:txBody>
      </p:sp>
      <p:pic>
        <p:nvPicPr>
          <p:cNvPr id="5" name="Picture 4"/>
          <p:cNvPicPr>
            <a:picLocks noChangeAspect="1"/>
          </p:cNvPicPr>
          <p:nvPr/>
        </p:nvPicPr>
        <p:blipFill>
          <a:blip r:embed="rId3"/>
          <a:stretch>
            <a:fillRect/>
          </a:stretch>
        </p:blipFill>
        <p:spPr>
          <a:xfrm>
            <a:off x="2668547" y="1441804"/>
            <a:ext cx="4143162" cy="621743"/>
          </a:xfrm>
          <a:prstGeom prst="rect">
            <a:avLst/>
          </a:prstGeom>
        </p:spPr>
      </p:pic>
      <p:pic>
        <p:nvPicPr>
          <p:cNvPr id="6" name="Picture 5"/>
          <p:cNvPicPr>
            <a:picLocks noChangeAspect="1"/>
          </p:cNvPicPr>
          <p:nvPr/>
        </p:nvPicPr>
        <p:blipFill>
          <a:blip r:embed="rId4"/>
          <a:stretch>
            <a:fillRect/>
          </a:stretch>
        </p:blipFill>
        <p:spPr>
          <a:xfrm>
            <a:off x="2743200" y="3070219"/>
            <a:ext cx="4112367" cy="771401"/>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42" name="Rectangle 2"/>
          <p:cNvSpPr>
            <a:spLocks noGrp="1" noChangeArrowheads="1"/>
          </p:cNvSpPr>
          <p:nvPr>
            <p:ph type="title"/>
          </p:nvPr>
        </p:nvSpPr>
        <p:spPr/>
        <p:txBody>
          <a:bodyPr/>
          <a:lstStyle/>
          <a:p>
            <a:pPr>
              <a:defRPr/>
            </a:pPr>
            <a:r>
              <a:rPr lang="en-US" altLang="en-US" dirty="0">
                <a:effectLst>
                  <a:outerShdw blurRad="38100" dist="38100" dir="2700000" algn="tl">
                    <a:srgbClr val="C0C0C0"/>
                  </a:outerShdw>
                </a:effectLst>
              </a:rPr>
              <a:t>Joined Relations – Examples</a:t>
            </a:r>
            <a:endParaRPr lang="en-US" dirty="0">
              <a:ea typeface="+mj-ea"/>
            </a:endParaRPr>
          </a:p>
        </p:txBody>
      </p:sp>
      <p:sp>
        <p:nvSpPr>
          <p:cNvPr id="23555" name="Rectangle 3"/>
          <p:cNvSpPr>
            <a:spLocks noGrp="1" noChangeArrowheads="1"/>
          </p:cNvSpPr>
          <p:nvPr>
            <p:ph type="body" idx="1"/>
          </p:nvPr>
        </p:nvSpPr>
        <p:spPr>
          <a:xfrm>
            <a:off x="1719263" y="877900"/>
            <a:ext cx="5813132" cy="3657600"/>
          </a:xfrm>
        </p:spPr>
        <p:txBody>
          <a:bodyPr/>
          <a:lstStyle/>
          <a:p>
            <a:r>
              <a:rPr lang="en-US" altLang="en-US" i="1" dirty="0"/>
              <a:t>course</a:t>
            </a:r>
            <a:r>
              <a:rPr lang="en-US" altLang="en-US" b="1" dirty="0"/>
              <a:t> natural right outer join </a:t>
            </a:r>
            <a:r>
              <a:rPr lang="en-US" altLang="en-US" i="1" dirty="0" err="1"/>
              <a:t>prereq</a:t>
            </a:r>
            <a:endParaRPr lang="en-US" altLang="en-US" b="1" dirty="0"/>
          </a:p>
          <a:p>
            <a:endParaRPr lang="en-US" altLang="en-US" dirty="0"/>
          </a:p>
          <a:p>
            <a:endParaRPr lang="en-US" altLang="en-US" dirty="0"/>
          </a:p>
          <a:p>
            <a:endParaRPr lang="en-US" altLang="en-US" dirty="0"/>
          </a:p>
          <a:p>
            <a:pPr>
              <a:buNone/>
            </a:pPr>
            <a:endParaRPr lang="en-US" altLang="en-US" dirty="0"/>
          </a:p>
          <a:p>
            <a:r>
              <a:rPr lang="en-US" altLang="en-US" i="1" dirty="0"/>
              <a:t>course</a:t>
            </a:r>
            <a:r>
              <a:rPr lang="en-US" altLang="en-US" b="1" dirty="0"/>
              <a:t> full outer join </a:t>
            </a:r>
            <a:r>
              <a:rPr lang="en-US" altLang="en-US" i="1" dirty="0" err="1"/>
              <a:t>prereq</a:t>
            </a:r>
            <a:r>
              <a:rPr lang="en-US" altLang="en-US" i="1" dirty="0"/>
              <a:t> </a:t>
            </a:r>
            <a:r>
              <a:rPr lang="en-US" altLang="en-US" b="1" dirty="0"/>
              <a:t>using </a:t>
            </a:r>
            <a:r>
              <a:rPr lang="en-US" altLang="en-US" dirty="0"/>
              <a:t>(</a:t>
            </a:r>
            <a:r>
              <a:rPr lang="en-US" altLang="en-US" i="1" dirty="0" err="1"/>
              <a:t>course_id</a:t>
            </a:r>
            <a:r>
              <a:rPr lang="en-US" altLang="en-US" dirty="0"/>
              <a:t>)</a:t>
            </a:r>
          </a:p>
          <a:p>
            <a:endParaRPr lang="en-US" altLang="en-US" dirty="0"/>
          </a:p>
        </p:txBody>
      </p:sp>
      <p:pic>
        <p:nvPicPr>
          <p:cNvPr id="4" name="Picture 3"/>
          <p:cNvPicPr>
            <a:picLocks noChangeAspect="1"/>
          </p:cNvPicPr>
          <p:nvPr/>
        </p:nvPicPr>
        <p:blipFill>
          <a:blip r:embed="rId3"/>
          <a:stretch>
            <a:fillRect/>
          </a:stretch>
        </p:blipFill>
        <p:spPr>
          <a:xfrm>
            <a:off x="2990088" y="1242323"/>
            <a:ext cx="3571179" cy="855306"/>
          </a:xfrm>
          <a:prstGeom prst="rect">
            <a:avLst/>
          </a:prstGeom>
        </p:spPr>
      </p:pic>
      <p:pic>
        <p:nvPicPr>
          <p:cNvPr id="5" name="Picture 4"/>
          <p:cNvPicPr>
            <a:picLocks noChangeAspect="1"/>
          </p:cNvPicPr>
          <p:nvPr/>
        </p:nvPicPr>
        <p:blipFill>
          <a:blip r:embed="rId4"/>
          <a:stretch>
            <a:fillRect/>
          </a:stretch>
        </p:blipFill>
        <p:spPr>
          <a:xfrm>
            <a:off x="3081528" y="2649770"/>
            <a:ext cx="3398993" cy="981697"/>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A3E766-29BD-ABFF-E4DF-96743352E86C}"/>
            </a:ext>
          </a:extLst>
        </p:cNvPr>
        <p:cNvGrpSpPr/>
        <p:nvPr/>
      </p:nvGrpSpPr>
      <p:grpSpPr>
        <a:xfrm>
          <a:off x="0" y="0"/>
          <a:ext cx="0" cy="0"/>
          <a:chOff x="0" y="0"/>
          <a:chExt cx="0" cy="0"/>
        </a:xfrm>
      </p:grpSpPr>
      <p:sp>
        <p:nvSpPr>
          <p:cNvPr id="7" name="Rectangle 6">
            <a:extLst>
              <a:ext uri="{FF2B5EF4-FFF2-40B4-BE49-F238E27FC236}">
                <a16:creationId xmlns:a16="http://schemas.microsoft.com/office/drawing/2014/main" id="{C5FBD84C-851B-6AE9-9477-70C7FC92A4C0}"/>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a:extLst>
              <a:ext uri="{FF2B5EF4-FFF2-40B4-BE49-F238E27FC236}">
                <a16:creationId xmlns:a16="http://schemas.microsoft.com/office/drawing/2014/main" id="{3E85CC0D-FBD8-2B58-A91E-13276DAEABA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a:extLst>
              <a:ext uri="{FF2B5EF4-FFF2-40B4-BE49-F238E27FC236}">
                <a16:creationId xmlns:a16="http://schemas.microsoft.com/office/drawing/2014/main" id="{4317D7FD-EA03-4711-FCE5-53CDFAE0D850}"/>
              </a:ext>
            </a:extLst>
          </p:cNvPr>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Introduction</a:t>
            </a:r>
            <a:endParaRPr kumimoji="0" lang="en-US" altLang="en-US" sz="16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3" name="Rectangle 2">
            <a:extLst>
              <a:ext uri="{FF2B5EF4-FFF2-40B4-BE49-F238E27FC236}">
                <a16:creationId xmlns:a16="http://schemas.microsoft.com/office/drawing/2014/main" id="{07CC17B1-6786-0223-F85B-2BA3BE11B7E8}"/>
              </a:ext>
            </a:extLst>
          </p:cNvPr>
          <p:cNvSpPr/>
          <p:nvPr/>
        </p:nvSpPr>
        <p:spPr>
          <a:xfrm>
            <a:off x="0" y="438150"/>
            <a:ext cx="9144000" cy="4248150"/>
          </a:xfrm>
          <a:prstGeom prst="rect">
            <a:avLst/>
          </a:prstGeom>
          <a:solidFill>
            <a:schemeClr val="tx1">
              <a:lumMod val="50000"/>
              <a:lumOff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marL="914400" marR="0" lvl="2" indent="0" algn="l" defTabSz="457200" rtl="0" eaLnBrk="1" fontAlgn="base" latinLnBrk="0" hangingPunct="1">
              <a:lnSpc>
                <a:spcPct val="100000"/>
              </a:lnSpc>
              <a:spcBef>
                <a:spcPct val="0"/>
              </a:spcBef>
              <a:spcAft>
                <a:spcPct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Calibri"/>
                <a:ea typeface="+mn-ea"/>
                <a:cs typeface="+mn-cs"/>
              </a:rPr>
              <a:t>Let’s Do Some Examples</a:t>
            </a:r>
          </a:p>
          <a:p>
            <a:pPr marL="1257300" marR="0" lvl="2" indent="-342900" algn="l" defTabSz="457200" rtl="0" eaLnBrk="1" fontAlgn="base" latinLnBrk="0" hangingPunct="1">
              <a:lnSpc>
                <a:spcPct val="100000"/>
              </a:lnSpc>
              <a:spcBef>
                <a:spcPct val="20000"/>
              </a:spcBef>
              <a:spcAft>
                <a:spcPct val="0"/>
              </a:spcAft>
              <a:buClrTx/>
              <a:buSzTx/>
              <a:buFont typeface="Arial" charset="0"/>
              <a:buChar char="•"/>
              <a:tabLst/>
              <a:defRPr/>
            </a:pPr>
            <a:r>
              <a:rPr kumimoji="0" lang="en-US" sz="2000" b="0" i="0" u="none" strike="noStrike" kern="1200" cap="none" spc="0" normalizeH="0" baseline="0" noProof="0" dirty="0">
                <a:ln>
                  <a:noFill/>
                </a:ln>
                <a:solidFill>
                  <a:prstClr val="black"/>
                </a:solidFill>
                <a:effectLst/>
                <a:uLnTx/>
                <a:uFillTx/>
                <a:latin typeface="Calibri"/>
                <a:ea typeface="ＭＳ Ｐゴシック" charset="-128"/>
                <a:cs typeface="+mn-cs"/>
              </a:rPr>
              <a:t>JOINs using Classic Models</a:t>
            </a:r>
          </a:p>
          <a:p>
            <a:pPr marL="1257300" marR="0" lvl="2" indent="-342900" algn="l" defTabSz="457200" rtl="0" eaLnBrk="1" fontAlgn="base" latinLnBrk="0" hangingPunct="1">
              <a:lnSpc>
                <a:spcPct val="100000"/>
              </a:lnSpc>
              <a:spcBef>
                <a:spcPct val="20000"/>
              </a:spcBef>
              <a:spcAft>
                <a:spcPct val="0"/>
              </a:spcAft>
              <a:buClrTx/>
              <a:buSzTx/>
              <a:buFont typeface="Arial" charset="0"/>
              <a:buChar char="•"/>
              <a:tabLst/>
              <a:defRPr/>
            </a:pPr>
            <a:r>
              <a:rPr lang="en-US" sz="2000" dirty="0">
                <a:solidFill>
                  <a:prstClr val="black"/>
                </a:solidFill>
                <a:latin typeface="Calibri"/>
                <a:ea typeface="ＭＳ Ｐゴシック" charset="-128"/>
              </a:rPr>
              <a:t>See ./join-and-</a:t>
            </a:r>
            <a:r>
              <a:rPr lang="en-US" sz="2000" dirty="0" err="1">
                <a:solidFill>
                  <a:prstClr val="black"/>
                </a:solidFill>
                <a:latin typeface="Calibri"/>
                <a:ea typeface="ＭＳ Ｐゴシック" charset="-128"/>
              </a:rPr>
              <a:t>aggregate.sql</a:t>
            </a:r>
            <a:endParaRPr lang="en-US" sz="3600" dirty="0">
              <a:solidFill>
                <a:prstClr val="black"/>
              </a:solidFill>
              <a:latin typeface="Calibri"/>
            </a:endParaRPr>
          </a:p>
        </p:txBody>
      </p:sp>
      <p:sp>
        <p:nvSpPr>
          <p:cNvPr id="4" name="TextBox 9">
            <a:extLst>
              <a:ext uri="{FF2B5EF4-FFF2-40B4-BE49-F238E27FC236}">
                <a16:creationId xmlns:a16="http://schemas.microsoft.com/office/drawing/2014/main" id="{573EC4BB-F021-B013-03B8-9923E266AD88}"/>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46</a:t>
            </a:fld>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COMS W4111_003_2024_3: Lecture 4: ER(3), Relational(3), SQL(3)			© Donald F. Ferguson, 2024</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46738404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EE241-6934-29C8-4B15-5C446056B589}"/>
            </a:ext>
          </a:extLst>
        </p:cNvPr>
        <p:cNvGrpSpPr/>
        <p:nvPr/>
      </p:nvGrpSpPr>
      <p:grpSpPr>
        <a:xfrm>
          <a:off x="0" y="0"/>
          <a:ext cx="0" cy="0"/>
          <a:chOff x="0" y="0"/>
          <a:chExt cx="0" cy="0"/>
        </a:xfrm>
      </p:grpSpPr>
      <p:sp>
        <p:nvSpPr>
          <p:cNvPr id="7" name="Rectangle 6">
            <a:extLst>
              <a:ext uri="{FF2B5EF4-FFF2-40B4-BE49-F238E27FC236}">
                <a16:creationId xmlns:a16="http://schemas.microsoft.com/office/drawing/2014/main" id="{04AB4491-BCC2-5BCA-5A8B-421373E09702}"/>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a:extLst>
              <a:ext uri="{FF2B5EF4-FFF2-40B4-BE49-F238E27FC236}">
                <a16:creationId xmlns:a16="http://schemas.microsoft.com/office/drawing/2014/main" id="{95A38CBA-5DCB-35BA-40FB-F5051AF3491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a:extLst>
              <a:ext uri="{FF2B5EF4-FFF2-40B4-BE49-F238E27FC236}">
                <a16:creationId xmlns:a16="http://schemas.microsoft.com/office/drawing/2014/main" id="{66C01047-5B75-5D9B-6FBC-C8F52160D167}"/>
              </a:ext>
            </a:extLst>
          </p:cNvPr>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Introduction</a:t>
            </a:r>
            <a:endParaRPr kumimoji="0" lang="en-US" altLang="en-US" sz="16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3" name="Rectangle 2">
            <a:extLst>
              <a:ext uri="{FF2B5EF4-FFF2-40B4-BE49-F238E27FC236}">
                <a16:creationId xmlns:a16="http://schemas.microsoft.com/office/drawing/2014/main" id="{FC95B97D-1776-BEE9-8F90-DBBE9318B155}"/>
              </a:ext>
            </a:extLst>
          </p:cNvPr>
          <p:cNvSpPr/>
          <p:nvPr/>
        </p:nvSpPr>
        <p:spPr>
          <a:xfrm>
            <a:off x="0" y="438150"/>
            <a:ext cx="9144000" cy="4248150"/>
          </a:xfrm>
          <a:prstGeom prst="rect">
            <a:avLst/>
          </a:prstGeom>
          <a:solidFill>
            <a:schemeClr val="tx1">
              <a:lumMod val="50000"/>
              <a:lumOff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marL="914400" marR="0" lvl="2" indent="0" algn="l" defTabSz="457200" rtl="0" eaLnBrk="1" fontAlgn="base" latinLnBrk="0" hangingPunct="1">
              <a:lnSpc>
                <a:spcPct val="100000"/>
              </a:lnSpc>
              <a:spcBef>
                <a:spcPct val="0"/>
              </a:spcBef>
              <a:spcAft>
                <a:spcPct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Calibri"/>
                <a:ea typeface="+mn-ea"/>
                <a:cs typeface="+mn-cs"/>
              </a:rPr>
              <a:t>Set Operations</a:t>
            </a:r>
            <a:endParaRPr lang="en-US" sz="3600" dirty="0">
              <a:solidFill>
                <a:prstClr val="black"/>
              </a:solidFill>
              <a:latin typeface="Calibri"/>
            </a:endParaRPr>
          </a:p>
        </p:txBody>
      </p:sp>
      <p:sp>
        <p:nvSpPr>
          <p:cNvPr id="4" name="TextBox 9">
            <a:extLst>
              <a:ext uri="{FF2B5EF4-FFF2-40B4-BE49-F238E27FC236}">
                <a16:creationId xmlns:a16="http://schemas.microsoft.com/office/drawing/2014/main" id="{52F227CB-BF2B-8082-2977-F3E46810544C}"/>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47</a:t>
            </a:fld>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COMS W4111_003_2024_3: Lecture 4: ER(3), Relational(3), SQL(3)			© Donald F. Ferguson, 2024</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75331679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42" name="Rectangle 2"/>
          <p:cNvSpPr>
            <a:spLocks noGrp="1" noChangeArrowheads="1"/>
          </p:cNvSpPr>
          <p:nvPr>
            <p:ph type="title"/>
          </p:nvPr>
        </p:nvSpPr>
        <p:spPr/>
        <p:txBody>
          <a:bodyPr/>
          <a:lstStyle/>
          <a:p>
            <a:r>
              <a:rPr lang="en-US" altLang="en-US" dirty="0"/>
              <a:t>Set Operations</a:t>
            </a:r>
          </a:p>
        </p:txBody>
      </p:sp>
      <p:sp>
        <p:nvSpPr>
          <p:cNvPr id="32770" name="Rectangle 3"/>
          <p:cNvSpPr>
            <a:spLocks noGrp="1" noChangeArrowheads="1"/>
          </p:cNvSpPr>
          <p:nvPr>
            <p:ph type="body" idx="1"/>
          </p:nvPr>
        </p:nvSpPr>
        <p:spPr>
          <a:xfrm>
            <a:off x="1719263" y="821531"/>
            <a:ext cx="5751386" cy="3677841"/>
          </a:xfrm>
        </p:spPr>
        <p:txBody>
          <a:bodyPr/>
          <a:lstStyle/>
          <a:p>
            <a:r>
              <a:rPr lang="en-US" altLang="en-US" dirty="0"/>
              <a:t>Find courses that ran in Fall 2017 or in Spring 2018</a:t>
            </a:r>
          </a:p>
          <a:p>
            <a:pPr marL="0" indent="0">
              <a:buNone/>
            </a:pPr>
            <a:r>
              <a:rPr lang="en-US" altLang="en-US" dirty="0"/>
              <a:t>          </a:t>
            </a:r>
            <a:r>
              <a:rPr lang="en-US" altLang="en-US" sz="1200" dirty="0"/>
              <a:t>(</a:t>
            </a:r>
            <a:r>
              <a:rPr lang="en-US" altLang="en-US" sz="1200" b="1" dirty="0"/>
              <a:t>select</a:t>
            </a:r>
            <a:r>
              <a:rPr lang="en-US" altLang="en-US" sz="1200" dirty="0"/>
              <a:t> </a:t>
            </a:r>
            <a:r>
              <a:rPr lang="en-US" altLang="en-US" sz="1200" i="1" dirty="0" err="1"/>
              <a:t>course_id</a:t>
            </a:r>
            <a:r>
              <a:rPr lang="en-US" altLang="en-US" sz="1200" i="1" dirty="0"/>
              <a:t>  </a:t>
            </a:r>
            <a:r>
              <a:rPr lang="en-US" altLang="en-US" sz="1200" b="1" dirty="0"/>
              <a:t>from </a:t>
            </a:r>
            <a:r>
              <a:rPr lang="en-US" altLang="en-US" sz="1200" i="1" dirty="0"/>
              <a:t>section </a:t>
            </a:r>
            <a:r>
              <a:rPr lang="en-US" altLang="en-US" sz="1200" b="1" dirty="0"/>
              <a:t>where </a:t>
            </a:r>
            <a:r>
              <a:rPr lang="en-US" altLang="en-US" sz="1200" i="1" dirty="0" err="1"/>
              <a:t>sem</a:t>
            </a:r>
            <a:r>
              <a:rPr lang="en-US" altLang="en-US" sz="1200" i="1" dirty="0"/>
              <a:t> = </a:t>
            </a:r>
            <a:r>
              <a:rPr lang="en-US" altLang="en-US" sz="1200" dirty="0"/>
              <a:t>'Fall' </a:t>
            </a:r>
            <a:r>
              <a:rPr lang="en-US" altLang="en-US" sz="1200" b="1" dirty="0"/>
              <a:t>and </a:t>
            </a:r>
            <a:r>
              <a:rPr lang="en-US" altLang="en-US" sz="1200" i="1" dirty="0"/>
              <a:t>year = </a:t>
            </a:r>
            <a:r>
              <a:rPr lang="en-US" altLang="en-US" sz="1200" dirty="0"/>
              <a:t>2017)</a:t>
            </a:r>
            <a:br>
              <a:rPr lang="en-US" altLang="en-US" sz="1200" dirty="0"/>
            </a:br>
            <a:r>
              <a:rPr lang="en-US" altLang="en-US" sz="1200" dirty="0"/>
              <a:t>           </a:t>
            </a:r>
            <a:r>
              <a:rPr lang="en-US" altLang="en-US" sz="1200" b="1" dirty="0"/>
              <a:t>union</a:t>
            </a:r>
            <a:br>
              <a:rPr lang="en-US" altLang="en-US" sz="1200" b="1" dirty="0"/>
            </a:br>
            <a:r>
              <a:rPr lang="en-US" altLang="en-US" sz="1200" b="1" dirty="0"/>
              <a:t>           </a:t>
            </a:r>
            <a:r>
              <a:rPr lang="en-US" altLang="en-US" sz="1200" dirty="0"/>
              <a:t>(</a:t>
            </a:r>
            <a:r>
              <a:rPr lang="en-US" altLang="en-US" sz="1200" b="1" dirty="0"/>
              <a:t>select</a:t>
            </a:r>
            <a:r>
              <a:rPr lang="en-US" altLang="en-US" sz="1200" dirty="0"/>
              <a:t> </a:t>
            </a:r>
            <a:r>
              <a:rPr lang="en-US" altLang="en-US" sz="1200" i="1" dirty="0" err="1"/>
              <a:t>course_id</a:t>
            </a:r>
            <a:r>
              <a:rPr lang="en-US" altLang="en-US" sz="1200" i="1" dirty="0"/>
              <a:t>  </a:t>
            </a:r>
            <a:r>
              <a:rPr lang="en-US" altLang="en-US" sz="1200" b="1" dirty="0"/>
              <a:t>from </a:t>
            </a:r>
            <a:r>
              <a:rPr lang="en-US" altLang="en-US" sz="1200" i="1" dirty="0"/>
              <a:t>section </a:t>
            </a:r>
            <a:r>
              <a:rPr lang="en-US" altLang="en-US" sz="1200" b="1" dirty="0"/>
              <a:t>where </a:t>
            </a:r>
            <a:r>
              <a:rPr lang="en-US" altLang="en-US" sz="1200" i="1" dirty="0" err="1"/>
              <a:t>sem</a:t>
            </a:r>
            <a:r>
              <a:rPr lang="en-US" altLang="en-US" sz="1200" i="1" dirty="0"/>
              <a:t> = </a:t>
            </a:r>
            <a:r>
              <a:rPr lang="en-US" altLang="en-US" sz="1200" dirty="0"/>
              <a:t>'Spring' </a:t>
            </a:r>
            <a:r>
              <a:rPr lang="en-US" altLang="en-US" sz="1200" b="1" dirty="0"/>
              <a:t>and </a:t>
            </a:r>
            <a:r>
              <a:rPr lang="en-US" altLang="en-US" sz="1200" i="1" dirty="0"/>
              <a:t>year = </a:t>
            </a:r>
            <a:r>
              <a:rPr lang="en-US" altLang="en-US" sz="1200" dirty="0"/>
              <a:t>2018)</a:t>
            </a:r>
            <a:endParaRPr lang="en-US" altLang="en-US" dirty="0"/>
          </a:p>
          <a:p>
            <a:r>
              <a:rPr lang="en-US" altLang="en-US" dirty="0"/>
              <a:t>Find courses that ran in Fall 2017 and in Spring 2018</a:t>
            </a:r>
          </a:p>
          <a:p>
            <a:pPr marL="0" indent="0">
              <a:buNone/>
            </a:pPr>
            <a:r>
              <a:rPr lang="en-US" altLang="en-US" dirty="0"/>
              <a:t>         </a:t>
            </a:r>
            <a:r>
              <a:rPr lang="en-US" altLang="en-US" sz="1500" dirty="0"/>
              <a:t> </a:t>
            </a:r>
            <a:r>
              <a:rPr lang="en-US" altLang="en-US" sz="1200" dirty="0"/>
              <a:t>(</a:t>
            </a:r>
            <a:r>
              <a:rPr lang="en-US" altLang="en-US" sz="1200" b="1" dirty="0"/>
              <a:t>select</a:t>
            </a:r>
            <a:r>
              <a:rPr lang="en-US" altLang="en-US" sz="1200" dirty="0"/>
              <a:t> </a:t>
            </a:r>
            <a:r>
              <a:rPr lang="en-US" altLang="en-US" sz="1200" i="1" dirty="0" err="1"/>
              <a:t>course_id</a:t>
            </a:r>
            <a:r>
              <a:rPr lang="en-US" altLang="en-US" sz="1200" i="1" dirty="0"/>
              <a:t>  </a:t>
            </a:r>
            <a:r>
              <a:rPr lang="en-US" altLang="en-US" sz="1200" b="1" dirty="0"/>
              <a:t>from </a:t>
            </a:r>
            <a:r>
              <a:rPr lang="en-US" altLang="en-US" sz="1200" i="1" dirty="0"/>
              <a:t>section </a:t>
            </a:r>
            <a:r>
              <a:rPr lang="en-US" altLang="en-US" sz="1200" b="1" dirty="0"/>
              <a:t>where </a:t>
            </a:r>
            <a:r>
              <a:rPr lang="en-US" altLang="en-US" sz="1200" i="1" dirty="0" err="1"/>
              <a:t>sem</a:t>
            </a:r>
            <a:r>
              <a:rPr lang="en-US" altLang="en-US" sz="1200" i="1" dirty="0"/>
              <a:t> = </a:t>
            </a:r>
            <a:r>
              <a:rPr lang="en-US" altLang="en-US" sz="1200" dirty="0"/>
              <a:t>'Fall' </a:t>
            </a:r>
            <a:r>
              <a:rPr lang="en-US" altLang="en-US" sz="1200" b="1" dirty="0"/>
              <a:t>and </a:t>
            </a:r>
            <a:r>
              <a:rPr lang="en-US" altLang="en-US" sz="1200" i="1" dirty="0"/>
              <a:t>year = </a:t>
            </a:r>
            <a:r>
              <a:rPr lang="en-US" altLang="en-US" sz="1200" dirty="0"/>
              <a:t>2017)</a:t>
            </a:r>
            <a:br>
              <a:rPr lang="en-US" altLang="en-US" sz="1200" dirty="0"/>
            </a:br>
            <a:r>
              <a:rPr lang="en-US" altLang="en-US" sz="1200" dirty="0"/>
              <a:t>           </a:t>
            </a:r>
            <a:r>
              <a:rPr lang="en-US" altLang="en-US" sz="1200" b="1" dirty="0"/>
              <a:t>intersect</a:t>
            </a:r>
            <a:br>
              <a:rPr lang="en-US" altLang="en-US" sz="1200" b="1" dirty="0"/>
            </a:br>
            <a:r>
              <a:rPr lang="en-US" altLang="en-US" sz="1200" b="1" dirty="0"/>
              <a:t>           </a:t>
            </a:r>
            <a:r>
              <a:rPr lang="en-US" altLang="en-US" sz="1200" dirty="0"/>
              <a:t>(</a:t>
            </a:r>
            <a:r>
              <a:rPr lang="en-US" altLang="en-US" sz="1200" b="1" dirty="0"/>
              <a:t>select</a:t>
            </a:r>
            <a:r>
              <a:rPr lang="en-US" altLang="en-US" sz="1200" dirty="0"/>
              <a:t> </a:t>
            </a:r>
            <a:r>
              <a:rPr lang="en-US" altLang="en-US" sz="1200" i="1" dirty="0" err="1"/>
              <a:t>course_id</a:t>
            </a:r>
            <a:r>
              <a:rPr lang="en-US" altLang="en-US" sz="1200" i="1" dirty="0"/>
              <a:t>  </a:t>
            </a:r>
            <a:r>
              <a:rPr lang="en-US" altLang="en-US" sz="1200" b="1" dirty="0"/>
              <a:t>from </a:t>
            </a:r>
            <a:r>
              <a:rPr lang="en-US" altLang="en-US" sz="1200" i="1" dirty="0"/>
              <a:t>section </a:t>
            </a:r>
            <a:r>
              <a:rPr lang="en-US" altLang="en-US" sz="1200" b="1" dirty="0"/>
              <a:t>where </a:t>
            </a:r>
            <a:r>
              <a:rPr lang="en-US" altLang="en-US" sz="1200" i="1" dirty="0" err="1"/>
              <a:t>sem</a:t>
            </a:r>
            <a:r>
              <a:rPr lang="en-US" altLang="en-US" sz="1200" i="1" dirty="0"/>
              <a:t> = </a:t>
            </a:r>
            <a:r>
              <a:rPr lang="en-US" altLang="en-US" sz="1200" dirty="0"/>
              <a:t>'Spring' </a:t>
            </a:r>
            <a:r>
              <a:rPr lang="en-US" altLang="en-US" sz="1200" b="1" dirty="0"/>
              <a:t>and </a:t>
            </a:r>
            <a:r>
              <a:rPr lang="en-US" altLang="en-US" sz="1200" i="1" dirty="0"/>
              <a:t>year = </a:t>
            </a:r>
            <a:r>
              <a:rPr lang="en-US" altLang="en-US" sz="1200" dirty="0"/>
              <a:t>2018)</a:t>
            </a:r>
            <a:endParaRPr lang="en-US" altLang="en-US" dirty="0"/>
          </a:p>
          <a:p>
            <a:r>
              <a:rPr lang="en-US" altLang="en-US" dirty="0"/>
              <a:t>Find courses that ran in Fall 2017 but not in Spring 2018</a:t>
            </a:r>
          </a:p>
          <a:p>
            <a:pPr marL="0" indent="0">
              <a:buNone/>
            </a:pPr>
            <a:r>
              <a:rPr lang="en-US" altLang="en-US" sz="1500" dirty="0"/>
              <a:t>         </a:t>
            </a:r>
            <a:r>
              <a:rPr lang="en-US" altLang="en-US" sz="1200" dirty="0"/>
              <a:t>(</a:t>
            </a:r>
            <a:r>
              <a:rPr lang="en-US" altLang="en-US" sz="1200" b="1" dirty="0"/>
              <a:t>select</a:t>
            </a:r>
            <a:r>
              <a:rPr lang="en-US" altLang="en-US" sz="1200" dirty="0"/>
              <a:t> </a:t>
            </a:r>
            <a:r>
              <a:rPr lang="en-US" altLang="en-US" sz="1200" i="1" dirty="0" err="1"/>
              <a:t>course_id</a:t>
            </a:r>
            <a:r>
              <a:rPr lang="en-US" altLang="en-US" sz="1200" i="1" dirty="0"/>
              <a:t>  </a:t>
            </a:r>
            <a:r>
              <a:rPr lang="en-US" altLang="en-US" sz="1200" b="1" dirty="0"/>
              <a:t>from </a:t>
            </a:r>
            <a:r>
              <a:rPr lang="en-US" altLang="en-US" sz="1200" i="1" dirty="0"/>
              <a:t>section </a:t>
            </a:r>
            <a:r>
              <a:rPr lang="en-US" altLang="en-US" sz="1200" b="1" dirty="0"/>
              <a:t>where </a:t>
            </a:r>
            <a:r>
              <a:rPr lang="en-US" altLang="en-US" sz="1200" i="1" dirty="0" err="1"/>
              <a:t>sem</a:t>
            </a:r>
            <a:r>
              <a:rPr lang="en-US" altLang="en-US" sz="1200" i="1" dirty="0"/>
              <a:t> = </a:t>
            </a:r>
            <a:r>
              <a:rPr lang="en-US" altLang="en-US" sz="1200" dirty="0"/>
              <a:t>'Fall' </a:t>
            </a:r>
            <a:r>
              <a:rPr lang="en-US" altLang="en-US" sz="1200" b="1" dirty="0"/>
              <a:t>and </a:t>
            </a:r>
            <a:r>
              <a:rPr lang="en-US" altLang="en-US" sz="1200" i="1" dirty="0"/>
              <a:t>year = </a:t>
            </a:r>
            <a:r>
              <a:rPr lang="en-US" altLang="en-US" sz="1200" dirty="0"/>
              <a:t>2017)</a:t>
            </a:r>
            <a:br>
              <a:rPr lang="en-US" altLang="en-US" sz="1200" dirty="0"/>
            </a:br>
            <a:r>
              <a:rPr lang="en-US" altLang="en-US" sz="1200" dirty="0"/>
              <a:t>           </a:t>
            </a:r>
            <a:r>
              <a:rPr lang="en-US" altLang="en-US" sz="1200" b="1" dirty="0"/>
              <a:t>except</a:t>
            </a:r>
            <a:br>
              <a:rPr lang="en-US" altLang="en-US" sz="1200" b="1" dirty="0"/>
            </a:br>
            <a:r>
              <a:rPr lang="en-US" altLang="en-US" sz="1200" b="1" dirty="0"/>
              <a:t>           </a:t>
            </a:r>
            <a:r>
              <a:rPr lang="en-US" altLang="en-US" sz="1200" dirty="0"/>
              <a:t>(</a:t>
            </a:r>
            <a:r>
              <a:rPr lang="en-US" altLang="en-US" sz="1200" b="1" dirty="0"/>
              <a:t>select</a:t>
            </a:r>
            <a:r>
              <a:rPr lang="en-US" altLang="en-US" sz="1200" dirty="0"/>
              <a:t> </a:t>
            </a:r>
            <a:r>
              <a:rPr lang="en-US" altLang="en-US" sz="1200" i="1" dirty="0" err="1"/>
              <a:t>course_id</a:t>
            </a:r>
            <a:r>
              <a:rPr lang="en-US" altLang="en-US" sz="1200" i="1" dirty="0"/>
              <a:t>  </a:t>
            </a:r>
            <a:r>
              <a:rPr lang="en-US" altLang="en-US" sz="1200" b="1" dirty="0"/>
              <a:t>from </a:t>
            </a:r>
            <a:r>
              <a:rPr lang="en-US" altLang="en-US" sz="1200" i="1" dirty="0"/>
              <a:t>section </a:t>
            </a:r>
            <a:r>
              <a:rPr lang="en-US" altLang="en-US" sz="1200" b="1" dirty="0"/>
              <a:t>where </a:t>
            </a:r>
            <a:r>
              <a:rPr lang="en-US" altLang="en-US" sz="1200" i="1" dirty="0" err="1"/>
              <a:t>sem</a:t>
            </a:r>
            <a:r>
              <a:rPr lang="en-US" altLang="en-US" sz="1200" i="1" dirty="0"/>
              <a:t> = </a:t>
            </a:r>
            <a:r>
              <a:rPr lang="en-US" altLang="en-US" sz="1200" dirty="0"/>
              <a:t>'Spring' </a:t>
            </a:r>
            <a:r>
              <a:rPr lang="en-US" altLang="en-US" sz="1200" b="1" dirty="0"/>
              <a:t>and </a:t>
            </a:r>
            <a:r>
              <a:rPr lang="en-US" altLang="en-US" sz="1200" i="1" dirty="0"/>
              <a:t>year = </a:t>
            </a:r>
            <a:r>
              <a:rPr lang="en-US" altLang="en-US" sz="1200" dirty="0"/>
              <a:t>2018)</a:t>
            </a:r>
          </a:p>
          <a:p>
            <a:pPr marL="0" indent="0">
              <a:buNone/>
            </a:pPr>
            <a:endParaRPr lang="en-US" altLang="en-US" sz="1200" dirty="0"/>
          </a:p>
          <a:p>
            <a:pPr marL="0" indent="0">
              <a:buNone/>
            </a:pPr>
            <a:r>
              <a:rPr lang="en-US" altLang="en-US" sz="1200" dirty="0">
                <a:solidFill>
                  <a:srgbClr val="FF0000"/>
                </a:solidFill>
              </a:rPr>
              <a:t>Note:</a:t>
            </a:r>
          </a:p>
          <a:p>
            <a:r>
              <a:rPr lang="en-US" altLang="en-US" sz="1200" dirty="0">
                <a:solidFill>
                  <a:srgbClr val="FF0000"/>
                </a:solidFill>
              </a:rPr>
              <a:t>Show in Relax calculator.</a:t>
            </a:r>
          </a:p>
          <a:p>
            <a:r>
              <a:rPr lang="en-US" altLang="en-US" sz="1200" dirty="0">
                <a:solidFill>
                  <a:srgbClr val="FF0000"/>
                </a:solidFill>
              </a:rPr>
              <a:t>Not all databases support INTERSECT and EXCEPT</a:t>
            </a:r>
          </a:p>
          <a:p>
            <a:r>
              <a:rPr lang="en-US" altLang="en-US" sz="1200" dirty="0">
                <a:solidFill>
                  <a:srgbClr val="FF0000"/>
                </a:solidFill>
              </a:rPr>
              <a:t>We will see how to handle below.</a:t>
            </a:r>
          </a:p>
          <a:p>
            <a:endParaRPr lang="en-US" altLang="en-US" dirty="0"/>
          </a:p>
          <a:p>
            <a:endParaRPr lang="en-US" altLang="en-US" dirty="0"/>
          </a:p>
          <a:p>
            <a:endParaRPr lang="en-US" altLang="en-US" dirty="0"/>
          </a:p>
          <a:p>
            <a:endParaRPr lang="en-US" altLang="en-US" dirty="0"/>
          </a:p>
          <a:p>
            <a:endParaRPr lang="en-US" altLang="en-US" dirty="0"/>
          </a:p>
          <a:p>
            <a:endParaRPr lang="en-US" altLang="en-US" b="1" dirty="0">
              <a:solidFill>
                <a:srgbClr val="002060"/>
              </a:solidFill>
            </a:endParaRPr>
          </a:p>
        </p:txBody>
      </p:sp>
    </p:spTree>
    <p:extLst>
      <p:ext uri="{BB962C8B-B14F-4D97-AF65-F5344CB8AC3E}">
        <p14:creationId xmlns:p14="http://schemas.microsoft.com/office/powerpoint/2010/main" val="204430458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42" name="Rectangle 2"/>
          <p:cNvSpPr>
            <a:spLocks noGrp="1" noChangeArrowheads="1"/>
          </p:cNvSpPr>
          <p:nvPr>
            <p:ph type="title"/>
          </p:nvPr>
        </p:nvSpPr>
        <p:spPr/>
        <p:txBody>
          <a:bodyPr/>
          <a:lstStyle/>
          <a:p>
            <a:r>
              <a:rPr lang="en-US" altLang="en-US" dirty="0"/>
              <a:t>Set Operations (Cont.)</a:t>
            </a:r>
          </a:p>
        </p:txBody>
      </p:sp>
      <p:sp>
        <p:nvSpPr>
          <p:cNvPr id="32770" name="Rectangle 3"/>
          <p:cNvSpPr>
            <a:spLocks noGrp="1" noChangeArrowheads="1"/>
          </p:cNvSpPr>
          <p:nvPr>
            <p:ph type="body" idx="1"/>
          </p:nvPr>
        </p:nvSpPr>
        <p:spPr>
          <a:xfrm>
            <a:off x="1719263" y="839820"/>
            <a:ext cx="5735760" cy="2735485"/>
          </a:xfrm>
        </p:spPr>
        <p:txBody>
          <a:bodyPr/>
          <a:lstStyle/>
          <a:p>
            <a:r>
              <a:rPr lang="en-US" altLang="en-US" dirty="0"/>
              <a:t>Set operations </a:t>
            </a:r>
            <a:r>
              <a:rPr lang="en-US" altLang="en-US" b="1" dirty="0">
                <a:solidFill>
                  <a:srgbClr val="002060"/>
                </a:solidFill>
              </a:rPr>
              <a:t>union</a:t>
            </a:r>
            <a:r>
              <a:rPr lang="en-US" altLang="en-US" b="1" dirty="0"/>
              <a:t>, </a:t>
            </a:r>
            <a:r>
              <a:rPr lang="en-US" altLang="en-US" b="1" dirty="0">
                <a:solidFill>
                  <a:srgbClr val="002060"/>
                </a:solidFill>
              </a:rPr>
              <a:t>intersect</a:t>
            </a:r>
            <a:r>
              <a:rPr lang="en-US" altLang="en-US" b="1" dirty="0"/>
              <a:t>, </a:t>
            </a:r>
            <a:r>
              <a:rPr lang="en-US" altLang="en-US" dirty="0"/>
              <a:t>and </a:t>
            </a:r>
            <a:r>
              <a:rPr lang="en-US" altLang="en-US" b="1" dirty="0">
                <a:solidFill>
                  <a:srgbClr val="002060"/>
                </a:solidFill>
              </a:rPr>
              <a:t>except </a:t>
            </a:r>
          </a:p>
          <a:p>
            <a:pPr lvl="1"/>
            <a:r>
              <a:rPr lang="en-US" altLang="en-US" dirty="0">
                <a:sym typeface="Symbol" panose="05050102010706020507" pitchFamily="18" charset="2"/>
              </a:rPr>
              <a:t>Each of the above operations automatically eliminates duplicates</a:t>
            </a:r>
          </a:p>
          <a:p>
            <a:r>
              <a:rPr lang="en-US" altLang="en-US" dirty="0">
                <a:sym typeface="Symbol" panose="05050102010706020507" pitchFamily="18" charset="2"/>
              </a:rPr>
              <a:t>To retain all duplicates use the</a:t>
            </a:r>
          </a:p>
          <a:p>
            <a:pPr lvl="1"/>
            <a:r>
              <a:rPr lang="en-US" altLang="en-US" b="1" dirty="0">
                <a:solidFill>
                  <a:srgbClr val="002060"/>
                </a:solidFill>
                <a:sym typeface="Symbol" panose="05050102010706020507" pitchFamily="18" charset="2"/>
              </a:rPr>
              <a:t>union all</a:t>
            </a:r>
            <a:r>
              <a:rPr lang="en-US" altLang="en-US" dirty="0">
                <a:solidFill>
                  <a:srgbClr val="002060"/>
                </a:solidFill>
                <a:sym typeface="Symbol" panose="05050102010706020507" pitchFamily="18" charset="2"/>
              </a:rPr>
              <a:t>,</a:t>
            </a:r>
          </a:p>
          <a:p>
            <a:pPr lvl="1"/>
            <a:r>
              <a:rPr lang="en-US" altLang="en-US" b="1" dirty="0">
                <a:solidFill>
                  <a:srgbClr val="002060"/>
                </a:solidFill>
                <a:sym typeface="Symbol" panose="05050102010706020507" pitchFamily="18" charset="2"/>
              </a:rPr>
              <a:t>intersect all</a:t>
            </a:r>
          </a:p>
          <a:p>
            <a:pPr lvl="1"/>
            <a:r>
              <a:rPr lang="en-US" altLang="en-US" b="1" dirty="0">
                <a:solidFill>
                  <a:srgbClr val="002060"/>
                </a:solidFill>
                <a:sym typeface="Symbol" panose="05050102010706020507" pitchFamily="18" charset="2"/>
              </a:rPr>
              <a:t>except all</a:t>
            </a:r>
            <a:r>
              <a:rPr lang="en-US" altLang="en-US" dirty="0">
                <a:solidFill>
                  <a:srgbClr val="002060"/>
                </a:solidFill>
                <a:sym typeface="Symbol" panose="05050102010706020507" pitchFamily="18" charset="2"/>
              </a:rPr>
              <a:t>.</a:t>
            </a:r>
            <a:br>
              <a:rPr lang="en-US" altLang="en-US" b="1" dirty="0">
                <a:solidFill>
                  <a:srgbClr val="002060"/>
                </a:solidFill>
                <a:sym typeface="Symbol" panose="05050102010706020507" pitchFamily="18" charset="2"/>
              </a:rPr>
            </a:br>
            <a:endParaRPr lang="en-US" altLang="en-US" dirty="0">
              <a:solidFill>
                <a:srgbClr val="002060"/>
              </a:solidFill>
              <a:sym typeface="Symbol" panose="05050102010706020507" pitchFamily="18" charset="2"/>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694587"/>
            <a:ext cx="9144000"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3600" dirty="0">
                <a:solidFill>
                  <a:schemeClr val="bg1"/>
                </a:solidFill>
              </a:rPr>
              <a:t>Introduction</a:t>
            </a:r>
            <a:br>
              <a:rPr lang="en-US" altLang="en-US" sz="3600" dirty="0">
                <a:solidFill>
                  <a:schemeClr val="bg1"/>
                </a:solidFill>
              </a:rPr>
            </a:br>
            <a:r>
              <a:rPr lang="en-US" altLang="en-US" sz="3600" dirty="0">
                <a:solidFill>
                  <a:schemeClr val="bg1"/>
                </a:solidFill>
              </a:rPr>
              <a:t>and</a:t>
            </a:r>
            <a:br>
              <a:rPr lang="en-US" altLang="en-US" sz="3600" dirty="0">
                <a:solidFill>
                  <a:schemeClr val="bg1"/>
                </a:solidFill>
              </a:rPr>
            </a:br>
            <a:r>
              <a:rPr lang="en-US" altLang="en-US" sz="3600" dirty="0">
                <a:solidFill>
                  <a:schemeClr val="bg1"/>
                </a:solidFill>
              </a:rPr>
              <a:t>course updates</a:t>
            </a:r>
          </a:p>
        </p:txBody>
      </p:sp>
      <p:sp>
        <p:nvSpPr>
          <p:cNvPr id="9" name="TextBox 9">
            <a:extLst>
              <a:ext uri="{FF2B5EF4-FFF2-40B4-BE49-F238E27FC236}">
                <a16:creationId xmlns:a16="http://schemas.microsoft.com/office/drawing/2014/main" id="{5B759205-0568-4212-B25B-D0844C69C118}"/>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5</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W4111_003_2024_3: Lecture 4: ER(3), Relational(3), SQL(3)			© Donald F. Ferguson, 2024</a:t>
            </a:r>
            <a:endParaRPr lang="en-US" altLang="en-US" sz="800" i="1" dirty="0">
              <a:solidFill>
                <a:schemeClr val="bg1"/>
              </a:solidFill>
            </a:endParaRPr>
          </a:p>
        </p:txBody>
      </p:sp>
    </p:spTree>
    <p:extLst>
      <p:ext uri="{BB962C8B-B14F-4D97-AF65-F5344CB8AC3E}">
        <p14:creationId xmlns:p14="http://schemas.microsoft.com/office/powerpoint/2010/main" val="237748216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D0D7B9-870C-10C4-40AB-E84CE8186C11}"/>
            </a:ext>
          </a:extLst>
        </p:cNvPr>
        <p:cNvGrpSpPr/>
        <p:nvPr/>
      </p:nvGrpSpPr>
      <p:grpSpPr>
        <a:xfrm>
          <a:off x="0" y="0"/>
          <a:ext cx="0" cy="0"/>
          <a:chOff x="0" y="0"/>
          <a:chExt cx="0" cy="0"/>
        </a:xfrm>
      </p:grpSpPr>
      <p:sp>
        <p:nvSpPr>
          <p:cNvPr id="7" name="Rectangle 6">
            <a:extLst>
              <a:ext uri="{FF2B5EF4-FFF2-40B4-BE49-F238E27FC236}">
                <a16:creationId xmlns:a16="http://schemas.microsoft.com/office/drawing/2014/main" id="{62984E49-14B8-70B2-72C2-A8B70B1F181F}"/>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a:extLst>
              <a:ext uri="{FF2B5EF4-FFF2-40B4-BE49-F238E27FC236}">
                <a16:creationId xmlns:a16="http://schemas.microsoft.com/office/drawing/2014/main" id="{01AB11F3-E0BD-0722-FF68-0226429F651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a:extLst>
              <a:ext uri="{FF2B5EF4-FFF2-40B4-BE49-F238E27FC236}">
                <a16:creationId xmlns:a16="http://schemas.microsoft.com/office/drawing/2014/main" id="{2773377A-F529-E54F-359A-068ED3512FDE}"/>
              </a:ext>
            </a:extLst>
          </p:cNvPr>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Introduction</a:t>
            </a:r>
            <a:endParaRPr kumimoji="0" lang="en-US" altLang="en-US" sz="16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3" name="Rectangle 2">
            <a:extLst>
              <a:ext uri="{FF2B5EF4-FFF2-40B4-BE49-F238E27FC236}">
                <a16:creationId xmlns:a16="http://schemas.microsoft.com/office/drawing/2014/main" id="{247E2451-008A-C761-3B75-AC132782ACCC}"/>
              </a:ext>
            </a:extLst>
          </p:cNvPr>
          <p:cNvSpPr/>
          <p:nvPr/>
        </p:nvSpPr>
        <p:spPr>
          <a:xfrm>
            <a:off x="0" y="438150"/>
            <a:ext cx="9144000" cy="4248150"/>
          </a:xfrm>
          <a:prstGeom prst="rect">
            <a:avLst/>
          </a:prstGeom>
          <a:solidFill>
            <a:schemeClr val="tx1">
              <a:lumMod val="50000"/>
              <a:lumOff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3600" b="0" i="1" u="none" strike="noStrike" kern="1200" cap="none" spc="0" normalizeH="0" baseline="0" noProof="0" dirty="0">
                <a:ln>
                  <a:noFill/>
                </a:ln>
                <a:solidFill>
                  <a:schemeClr val="tx1"/>
                </a:solidFill>
                <a:effectLst/>
                <a:uLnTx/>
                <a:uFillTx/>
                <a:latin typeface="Calibri" charset="0"/>
                <a:ea typeface="ＭＳ Ｐゴシック" charset="-128"/>
                <a:cs typeface="+mn-cs"/>
              </a:rPr>
              <a:t>Subqueries</a:t>
            </a:r>
            <a:br>
              <a:rPr kumimoji="0" lang="en-US" altLang="en-US" sz="3600" b="0" i="1" u="none" strike="noStrike" kern="1200" cap="none" spc="0" normalizeH="0" baseline="0" noProof="0" dirty="0">
                <a:ln>
                  <a:noFill/>
                </a:ln>
                <a:solidFill>
                  <a:schemeClr val="tx1"/>
                </a:solidFill>
                <a:effectLst/>
                <a:uLnTx/>
                <a:uFillTx/>
                <a:latin typeface="Calibri" charset="0"/>
                <a:ea typeface="ＭＳ Ｐゴシック" charset="-128"/>
                <a:cs typeface="+mn-cs"/>
              </a:rPr>
            </a:br>
            <a:r>
              <a:rPr kumimoji="0" lang="en-US" altLang="en-US" sz="3600" b="0" i="1" u="none" strike="noStrike" kern="1200" cap="none" spc="0" normalizeH="0" baseline="0" noProof="0" dirty="0">
                <a:ln>
                  <a:noFill/>
                </a:ln>
                <a:solidFill>
                  <a:schemeClr val="tx1"/>
                </a:solidFill>
                <a:effectLst/>
                <a:uLnTx/>
                <a:uFillTx/>
                <a:latin typeface="Calibri" charset="0"/>
                <a:ea typeface="ＭＳ Ｐゴシック" charset="-128"/>
                <a:cs typeface="+mn-cs"/>
              </a:rPr>
              <a:t>Concepts and Examples</a:t>
            </a:r>
            <a:br>
              <a:rPr kumimoji="0" lang="en-US" altLang="en-US" sz="3600" b="0" i="1" u="none" strike="noStrike" kern="1200" cap="none" spc="0" normalizeH="0" baseline="0" noProof="0" dirty="0">
                <a:ln>
                  <a:noFill/>
                </a:ln>
                <a:solidFill>
                  <a:schemeClr val="tx1"/>
                </a:solidFill>
                <a:effectLst/>
                <a:uLnTx/>
                <a:uFillTx/>
                <a:latin typeface="Calibri" charset="0"/>
                <a:ea typeface="ＭＳ Ｐゴシック" charset="-128"/>
                <a:cs typeface="+mn-cs"/>
              </a:rPr>
            </a:br>
            <a:r>
              <a:rPr kumimoji="0" lang="en-US" altLang="en-US" sz="3600" b="0" i="1" u="none" strike="noStrike" kern="1200" cap="none" spc="0" normalizeH="0" baseline="0" noProof="0" dirty="0">
                <a:ln>
                  <a:noFill/>
                </a:ln>
                <a:solidFill>
                  <a:schemeClr val="tx1"/>
                </a:solidFill>
                <a:effectLst/>
                <a:uLnTx/>
                <a:uFillTx/>
                <a:latin typeface="Calibri" charset="0"/>
                <a:ea typeface="ＭＳ Ｐゴシック" charset="-128"/>
                <a:cs typeface="+mn-cs"/>
              </a:rPr>
              <a:t>(Including Set Membership)</a:t>
            </a:r>
            <a:endParaRPr kumimoji="0" lang="en-US" altLang="en-US" sz="2000" b="0" i="1" u="none" strike="noStrike" kern="1200" cap="none" spc="0" normalizeH="0" baseline="0" noProof="0" dirty="0">
              <a:ln>
                <a:noFill/>
              </a:ln>
              <a:solidFill>
                <a:schemeClr val="tx1"/>
              </a:solidFill>
              <a:effectLst/>
              <a:uLnTx/>
              <a:uFillTx/>
              <a:latin typeface="Calibri" charset="0"/>
              <a:ea typeface="ＭＳ Ｐゴシック" charset="-128"/>
              <a:cs typeface="+mn-cs"/>
            </a:endParaRPr>
          </a:p>
        </p:txBody>
      </p:sp>
      <p:sp>
        <p:nvSpPr>
          <p:cNvPr id="4" name="TextBox 9">
            <a:extLst>
              <a:ext uri="{FF2B5EF4-FFF2-40B4-BE49-F238E27FC236}">
                <a16:creationId xmlns:a16="http://schemas.microsoft.com/office/drawing/2014/main" id="{B4AD685E-EF21-24FC-D652-123421DB37FA}"/>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50</a:t>
            </a:fld>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COMS W4111_003_2024_3: Lecture 4: ER(3), Relational(3), SQL(3)			© Donald F. Ferguson, 2024</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68037611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532FCC-7E5B-5688-C3FB-C19B6F86E84A}"/>
            </a:ext>
          </a:extLst>
        </p:cNvPr>
        <p:cNvGrpSpPr/>
        <p:nvPr/>
      </p:nvGrpSpPr>
      <p:grpSpPr>
        <a:xfrm>
          <a:off x="0" y="0"/>
          <a:ext cx="0" cy="0"/>
          <a:chOff x="0" y="0"/>
          <a:chExt cx="0" cy="0"/>
        </a:xfrm>
      </p:grpSpPr>
      <p:sp>
        <p:nvSpPr>
          <p:cNvPr id="437250" name="Rectangle 2">
            <a:extLst>
              <a:ext uri="{FF2B5EF4-FFF2-40B4-BE49-F238E27FC236}">
                <a16:creationId xmlns:a16="http://schemas.microsoft.com/office/drawing/2014/main" id="{8734E1D1-C48A-32A9-5604-2BC5653D7F27}"/>
              </a:ext>
            </a:extLst>
          </p:cNvPr>
          <p:cNvSpPr>
            <a:spLocks noGrp="1" noChangeArrowheads="1"/>
          </p:cNvSpPr>
          <p:nvPr>
            <p:ph type="title"/>
          </p:nvPr>
        </p:nvSpPr>
        <p:spPr/>
        <p:txBody>
          <a:bodyPr/>
          <a:lstStyle/>
          <a:p>
            <a:r>
              <a:rPr lang="en-US" altLang="en-US" dirty="0"/>
              <a:t>Nested Subqueries</a:t>
            </a:r>
          </a:p>
        </p:txBody>
      </p:sp>
      <p:sp>
        <p:nvSpPr>
          <p:cNvPr id="41986" name="Rectangle 3">
            <a:extLst>
              <a:ext uri="{FF2B5EF4-FFF2-40B4-BE49-F238E27FC236}">
                <a16:creationId xmlns:a16="http://schemas.microsoft.com/office/drawing/2014/main" id="{C78784B6-E99B-D764-83F5-54B9F200F158}"/>
              </a:ext>
            </a:extLst>
          </p:cNvPr>
          <p:cNvSpPr>
            <a:spLocks noGrp="1" noChangeArrowheads="1"/>
          </p:cNvSpPr>
          <p:nvPr>
            <p:ph type="body" idx="1"/>
          </p:nvPr>
        </p:nvSpPr>
        <p:spPr>
          <a:xfrm>
            <a:off x="285319" y="888966"/>
            <a:ext cx="5742419" cy="3691556"/>
          </a:xfrm>
        </p:spPr>
        <p:txBody>
          <a:bodyPr/>
          <a:lstStyle/>
          <a:p>
            <a:r>
              <a:rPr lang="en-US" altLang="en-US" dirty="0"/>
              <a:t>SQL provides a mechanism for the nesting of subqueries. A </a:t>
            </a:r>
            <a:r>
              <a:rPr lang="en-US" altLang="en-US" b="1" dirty="0">
                <a:solidFill>
                  <a:srgbClr val="002060"/>
                </a:solidFill>
              </a:rPr>
              <a:t>subquery</a:t>
            </a:r>
            <a:r>
              <a:rPr lang="en-US" altLang="en-US" dirty="0"/>
              <a:t> is a </a:t>
            </a:r>
            <a:r>
              <a:rPr lang="en-US" altLang="en-US" b="1" dirty="0"/>
              <a:t>select-from-where</a:t>
            </a:r>
            <a:r>
              <a:rPr lang="en-US" altLang="en-US" dirty="0"/>
              <a:t> expression that is nested within another query.</a:t>
            </a:r>
          </a:p>
          <a:p>
            <a:r>
              <a:rPr lang="en-US" altLang="en-US" dirty="0"/>
              <a:t>The nesting can be done in the following SQL query</a:t>
            </a:r>
            <a:br>
              <a:rPr lang="en-US" altLang="en-US" dirty="0"/>
            </a:br>
            <a:br>
              <a:rPr lang="en-US" altLang="en-US" dirty="0"/>
            </a:br>
            <a:r>
              <a:rPr lang="en-US" altLang="en-US" dirty="0"/>
              <a:t>	</a:t>
            </a:r>
            <a:r>
              <a:rPr lang="en-US" altLang="en-US" b="1" dirty="0"/>
              <a:t>select </a:t>
            </a:r>
            <a:r>
              <a:rPr lang="en-US" altLang="en-US" i="1" dirty="0"/>
              <a:t>A</a:t>
            </a:r>
            <a:r>
              <a:rPr lang="en-US" altLang="en-US" baseline="-25000" dirty="0"/>
              <a:t>1</a:t>
            </a:r>
            <a:r>
              <a:rPr lang="en-US" altLang="en-US" dirty="0"/>
              <a:t>, </a:t>
            </a:r>
            <a:r>
              <a:rPr lang="en-US" altLang="en-US" i="1" dirty="0"/>
              <a:t>A</a:t>
            </a:r>
            <a:r>
              <a:rPr lang="en-US" altLang="en-US" baseline="-25000" dirty="0"/>
              <a:t>2</a:t>
            </a:r>
            <a:r>
              <a:rPr lang="en-US" altLang="en-US" dirty="0"/>
              <a:t>, ..., </a:t>
            </a:r>
            <a:r>
              <a:rPr lang="en-US" altLang="en-US" i="1" dirty="0"/>
              <a:t>A</a:t>
            </a:r>
            <a:r>
              <a:rPr lang="en-US" altLang="en-US" i="1" baseline="-25000" dirty="0"/>
              <a:t>n</a:t>
            </a:r>
            <a:br>
              <a:rPr lang="en-US" altLang="en-US" dirty="0"/>
            </a:br>
            <a:r>
              <a:rPr lang="en-US" altLang="en-US" dirty="0"/>
              <a:t>	</a:t>
            </a:r>
            <a:r>
              <a:rPr lang="en-US" altLang="en-US" b="1" dirty="0"/>
              <a:t>from</a:t>
            </a:r>
            <a:r>
              <a:rPr lang="en-US" altLang="en-US" dirty="0"/>
              <a:t> </a:t>
            </a:r>
            <a:r>
              <a:rPr lang="en-US" altLang="en-US" i="1" dirty="0"/>
              <a:t>r</a:t>
            </a:r>
            <a:r>
              <a:rPr lang="en-US" altLang="en-US" baseline="-25000" dirty="0"/>
              <a:t>1</a:t>
            </a:r>
            <a:r>
              <a:rPr lang="en-US" altLang="en-US" dirty="0"/>
              <a:t>, </a:t>
            </a:r>
            <a:r>
              <a:rPr lang="en-US" altLang="en-US" i="1" dirty="0"/>
              <a:t>r</a:t>
            </a:r>
            <a:r>
              <a:rPr lang="en-US" altLang="en-US" baseline="-25000" dirty="0"/>
              <a:t>2</a:t>
            </a:r>
            <a:r>
              <a:rPr lang="en-US" altLang="en-US" dirty="0"/>
              <a:t>, ..., </a:t>
            </a:r>
            <a:r>
              <a:rPr lang="en-US" altLang="en-US" i="1" dirty="0" err="1"/>
              <a:t>r</a:t>
            </a:r>
            <a:r>
              <a:rPr lang="en-US" altLang="en-US" i="1" baseline="-25000" dirty="0" err="1"/>
              <a:t>m</a:t>
            </a:r>
            <a:br>
              <a:rPr lang="en-US" altLang="en-US" dirty="0"/>
            </a:br>
            <a:r>
              <a:rPr lang="en-US" altLang="en-US" dirty="0"/>
              <a:t>	</a:t>
            </a:r>
            <a:r>
              <a:rPr lang="en-US" altLang="en-US" b="1" dirty="0"/>
              <a:t>where </a:t>
            </a:r>
            <a:r>
              <a:rPr lang="en-US" altLang="en-US" i="1" dirty="0"/>
              <a:t>P</a:t>
            </a:r>
          </a:p>
          <a:p>
            <a:pPr>
              <a:buFont typeface="Monotype Sorts" charset="2"/>
              <a:buNone/>
            </a:pPr>
            <a:r>
              <a:rPr lang="en-US" altLang="en-US" sz="600" i="1" dirty="0"/>
              <a:t> </a:t>
            </a:r>
            <a:br>
              <a:rPr lang="en-US" altLang="en-US" i="1" dirty="0"/>
            </a:br>
            <a:r>
              <a:rPr lang="en-US" altLang="en-US" dirty="0"/>
              <a:t>as follows:</a:t>
            </a:r>
          </a:p>
          <a:p>
            <a:pPr lvl="1"/>
            <a:r>
              <a:rPr lang="en-US" altLang="en-US" b="1" dirty="0"/>
              <a:t>From clause: </a:t>
            </a:r>
            <a:r>
              <a:rPr lang="en-US" altLang="en-US" i="1" dirty="0" err="1"/>
              <a:t>r</a:t>
            </a:r>
            <a:r>
              <a:rPr lang="en-US" altLang="en-US" i="1" baseline="-25000" dirty="0" err="1"/>
              <a:t>i</a:t>
            </a:r>
            <a:r>
              <a:rPr lang="en-US" altLang="en-US" i="1" baseline="-25000" dirty="0"/>
              <a:t> </a:t>
            </a:r>
            <a:r>
              <a:rPr lang="en-US" altLang="en-US" dirty="0"/>
              <a:t> can be replaced by any valid subquery</a:t>
            </a:r>
          </a:p>
          <a:p>
            <a:pPr lvl="1"/>
            <a:r>
              <a:rPr lang="en-US" altLang="en-US" b="1" dirty="0"/>
              <a:t>Where clause: </a:t>
            </a:r>
            <a:r>
              <a:rPr lang="en-US" altLang="en-US" i="1" dirty="0"/>
              <a:t>P</a:t>
            </a:r>
            <a:r>
              <a:rPr lang="en-US" altLang="en-US" dirty="0"/>
              <a:t> can be replaced with an expression of the form:</a:t>
            </a:r>
          </a:p>
          <a:p>
            <a:pPr lvl="1">
              <a:buFont typeface="Monotype Sorts" charset="2"/>
              <a:buNone/>
            </a:pPr>
            <a:r>
              <a:rPr lang="en-US" altLang="en-US" dirty="0"/>
              <a:t>                </a:t>
            </a:r>
            <a:r>
              <a:rPr lang="en-US" altLang="en-US" i="1" dirty="0"/>
              <a:t>B</a:t>
            </a:r>
            <a:r>
              <a:rPr lang="en-US" altLang="en-US" dirty="0"/>
              <a:t> &lt;operation&gt; (subquery)</a:t>
            </a:r>
          </a:p>
          <a:p>
            <a:pPr lvl="1">
              <a:buFont typeface="Monotype Sorts" charset="2"/>
              <a:buNone/>
            </a:pPr>
            <a:r>
              <a:rPr lang="en-US" altLang="en-US" dirty="0"/>
              <a:t>     </a:t>
            </a:r>
            <a:r>
              <a:rPr lang="en-US" altLang="en-US" i="1" dirty="0">
                <a:solidFill>
                  <a:srgbClr val="FF0000"/>
                </a:solidFill>
              </a:rPr>
              <a:t>B</a:t>
            </a:r>
            <a:r>
              <a:rPr lang="en-US" altLang="en-US" dirty="0">
                <a:solidFill>
                  <a:srgbClr val="FF0000"/>
                </a:solidFill>
              </a:rPr>
              <a:t> is an attribute and &lt;operation&gt; to be defined later.</a:t>
            </a:r>
          </a:p>
          <a:p>
            <a:pPr lvl="1"/>
            <a:r>
              <a:rPr lang="en-US" altLang="en-US" b="1" dirty="0"/>
              <a:t>Select clause: </a:t>
            </a:r>
          </a:p>
          <a:p>
            <a:pPr marL="642938" lvl="2" indent="0">
              <a:buNone/>
            </a:pPr>
            <a:r>
              <a:rPr lang="en-US" altLang="en-US" i="1" dirty="0"/>
              <a:t>A</a:t>
            </a:r>
            <a:r>
              <a:rPr lang="en-US" altLang="en-US" i="1" baseline="-25000" dirty="0"/>
              <a:t>i   </a:t>
            </a:r>
            <a:r>
              <a:rPr lang="en-US" altLang="en-US" dirty="0"/>
              <a:t>can be replaced be a subquery that generates a single value.</a:t>
            </a:r>
          </a:p>
        </p:txBody>
      </p:sp>
      <p:sp>
        <p:nvSpPr>
          <p:cNvPr id="3" name="TextBox 2">
            <a:extLst>
              <a:ext uri="{FF2B5EF4-FFF2-40B4-BE49-F238E27FC236}">
                <a16:creationId xmlns:a16="http://schemas.microsoft.com/office/drawing/2014/main" id="{4EF02D99-A212-2F55-20F8-6D84C3DD1ECA}"/>
              </a:ext>
            </a:extLst>
          </p:cNvPr>
          <p:cNvSpPr txBox="1"/>
          <p:nvPr/>
        </p:nvSpPr>
        <p:spPr>
          <a:xfrm>
            <a:off x="5562600" y="3181350"/>
            <a:ext cx="3508461" cy="1569660"/>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Note:</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This is a little cryptic.</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I think I know what they mean.</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There are some operations we</a:t>
            </a:r>
            <a:b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b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will see later in the material,</a:t>
            </a:r>
            <a:b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br>
            <a:r>
              <a:rPr kumimoji="0" lang="en-US" sz="1600" b="0" i="0" u="none" strike="noStrike" kern="1200" cap="none" spc="0" normalizeH="0" baseline="0" noProof="0" dirty="0" err="1">
                <a:ln>
                  <a:noFill/>
                </a:ln>
                <a:solidFill>
                  <a:srgbClr val="FF0000"/>
                </a:solidFill>
                <a:effectLst/>
                <a:uLnTx/>
                <a:uFillTx/>
                <a:latin typeface="Calibri" charset="0"/>
                <a:ea typeface="ＭＳ Ｐゴシック" charset="-128"/>
                <a:cs typeface="+mn-cs"/>
              </a:rPr>
              <a:t>e.g</a:t>
            </a: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 IN, EXISTS, ... ...</a:t>
            </a:r>
          </a:p>
        </p:txBody>
      </p:sp>
    </p:spTree>
    <p:extLst>
      <p:ext uri="{BB962C8B-B14F-4D97-AF65-F5344CB8AC3E}">
        <p14:creationId xmlns:p14="http://schemas.microsoft.com/office/powerpoint/2010/main" val="418366034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75FE91-F1DE-971B-CB9E-77D54636D75D}"/>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A150ADB0-AA8A-F13B-D451-AF0310DEE4A0}"/>
              </a:ext>
            </a:extLst>
          </p:cNvPr>
          <p:cNvPicPr>
            <a:picLocks noChangeAspect="1"/>
          </p:cNvPicPr>
          <p:nvPr/>
        </p:nvPicPr>
        <p:blipFill>
          <a:blip r:embed="rId2"/>
          <a:stretch>
            <a:fillRect/>
          </a:stretch>
        </p:blipFill>
        <p:spPr>
          <a:xfrm>
            <a:off x="6632777" y="2419350"/>
            <a:ext cx="2216150" cy="1286544"/>
          </a:xfrm>
          <a:prstGeom prst="rect">
            <a:avLst/>
          </a:prstGeom>
        </p:spPr>
      </p:pic>
      <p:sp>
        <p:nvSpPr>
          <p:cNvPr id="2" name="Content Placeholder 1">
            <a:extLst>
              <a:ext uri="{FF2B5EF4-FFF2-40B4-BE49-F238E27FC236}">
                <a16:creationId xmlns:a16="http://schemas.microsoft.com/office/drawing/2014/main" id="{5C987BA4-0A15-F4A4-E748-F91EA0D33F43}"/>
              </a:ext>
            </a:extLst>
          </p:cNvPr>
          <p:cNvSpPr>
            <a:spLocks noGrp="1"/>
          </p:cNvSpPr>
          <p:nvPr>
            <p:ph idx="1"/>
          </p:nvPr>
        </p:nvSpPr>
        <p:spPr/>
        <p:txBody>
          <a:bodyPr/>
          <a:lstStyle/>
          <a:p>
            <a:r>
              <a:rPr lang="en-US" sz="1800" dirty="0"/>
              <a:t>The slides that come with the book have surprisingly little material on</a:t>
            </a:r>
            <a:br>
              <a:rPr lang="en-US" sz="1800" dirty="0"/>
            </a:br>
            <a:r>
              <a:rPr lang="en-US" sz="1800" dirty="0"/>
              <a:t>nested subqueries. </a:t>
            </a:r>
          </a:p>
          <a:p>
            <a:r>
              <a:rPr lang="en-US" sz="1800" dirty="0"/>
              <a:t>The concept is:</a:t>
            </a:r>
          </a:p>
          <a:p>
            <a:pPr lvl="1"/>
            <a:r>
              <a:rPr lang="en-US" sz="1600" dirty="0"/>
              <a:t>Extremely important.</a:t>
            </a:r>
          </a:p>
          <a:p>
            <a:pPr lvl="1"/>
            <a:r>
              <a:rPr lang="en-US" sz="1600" dirty="0"/>
              <a:t>Students often find subqueries more confusing than joins.</a:t>
            </a:r>
          </a:p>
          <a:p>
            <a:pPr lvl="1"/>
            <a:r>
              <a:rPr lang="en-US" sz="1600" dirty="0"/>
              <a:t>The relationship/difference of subqueries to joins is often, initial unclear.</a:t>
            </a:r>
          </a:p>
          <a:p>
            <a:r>
              <a:rPr lang="en-US" sz="1800" dirty="0"/>
              <a:t>We have seen:</a:t>
            </a:r>
          </a:p>
          <a:p>
            <a:pPr lvl="1"/>
            <a:r>
              <a:rPr lang="en-US" sz="1600" dirty="0"/>
              <a:t>Union sort of puts a table on top of a table.</a:t>
            </a:r>
          </a:p>
          <a:p>
            <a:pPr lvl="1"/>
            <a:r>
              <a:rPr lang="en-US" sz="1600" dirty="0"/>
              <a:t>Join puts tables sort of puts tables side-by-side.</a:t>
            </a:r>
          </a:p>
          <a:p>
            <a:pPr lvl="1"/>
            <a:r>
              <a:rPr lang="en-US" sz="1600" dirty="0"/>
              <a:t>Subquery enables one query to call another</a:t>
            </a:r>
            <a:br>
              <a:rPr lang="en-US" sz="1600" dirty="0"/>
            </a:br>
            <a:r>
              <a:rPr lang="en-US" sz="1600" dirty="0"/>
              <a:t>during execution like a subfunction.</a:t>
            </a:r>
          </a:p>
        </p:txBody>
      </p:sp>
      <p:sp>
        <p:nvSpPr>
          <p:cNvPr id="3" name="Title 2">
            <a:extLst>
              <a:ext uri="{FF2B5EF4-FFF2-40B4-BE49-F238E27FC236}">
                <a16:creationId xmlns:a16="http://schemas.microsoft.com/office/drawing/2014/main" id="{5177D515-9967-ED71-275E-6EBEE17358B5}"/>
              </a:ext>
            </a:extLst>
          </p:cNvPr>
          <p:cNvSpPr>
            <a:spLocks noGrp="1"/>
          </p:cNvSpPr>
          <p:nvPr>
            <p:ph type="title"/>
          </p:nvPr>
        </p:nvSpPr>
        <p:spPr/>
        <p:txBody>
          <a:bodyPr/>
          <a:lstStyle/>
          <a:p>
            <a:r>
              <a:rPr lang="en-US" dirty="0"/>
              <a:t>Nested Subquery</a:t>
            </a:r>
          </a:p>
        </p:txBody>
      </p:sp>
      <p:pic>
        <p:nvPicPr>
          <p:cNvPr id="4" name="Picture 3">
            <a:extLst>
              <a:ext uri="{FF2B5EF4-FFF2-40B4-BE49-F238E27FC236}">
                <a16:creationId xmlns:a16="http://schemas.microsoft.com/office/drawing/2014/main" id="{763C0F67-5C87-F3E4-010E-BA34741171BF}"/>
              </a:ext>
            </a:extLst>
          </p:cNvPr>
          <p:cNvPicPr>
            <a:picLocks noChangeAspect="1"/>
          </p:cNvPicPr>
          <p:nvPr/>
        </p:nvPicPr>
        <p:blipFill>
          <a:blip r:embed="rId3"/>
          <a:stretch>
            <a:fillRect/>
          </a:stretch>
        </p:blipFill>
        <p:spPr>
          <a:xfrm>
            <a:off x="5444775" y="3486150"/>
            <a:ext cx="2376003" cy="1035049"/>
          </a:xfrm>
          <a:prstGeom prst="rect">
            <a:avLst/>
          </a:prstGeom>
        </p:spPr>
      </p:pic>
      <p:cxnSp>
        <p:nvCxnSpPr>
          <p:cNvPr id="7" name="Straight Arrow Connector 6">
            <a:extLst>
              <a:ext uri="{FF2B5EF4-FFF2-40B4-BE49-F238E27FC236}">
                <a16:creationId xmlns:a16="http://schemas.microsoft.com/office/drawing/2014/main" id="{1AE45CDE-4C78-6E5B-5731-005D6FF109CC}"/>
              </a:ext>
            </a:extLst>
          </p:cNvPr>
          <p:cNvCxnSpPr/>
          <p:nvPr/>
        </p:nvCxnSpPr>
        <p:spPr>
          <a:xfrm flipV="1">
            <a:off x="4648200" y="2724150"/>
            <a:ext cx="1828800" cy="1524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 name="Straight Arrow Connector 7">
            <a:extLst>
              <a:ext uri="{FF2B5EF4-FFF2-40B4-BE49-F238E27FC236}">
                <a16:creationId xmlns:a16="http://schemas.microsoft.com/office/drawing/2014/main" id="{CE6FA6E9-A0A6-BF64-7C29-3C637331618E}"/>
              </a:ext>
            </a:extLst>
          </p:cNvPr>
          <p:cNvCxnSpPr>
            <a:cxnSpLocks/>
          </p:cNvCxnSpPr>
          <p:nvPr/>
        </p:nvCxnSpPr>
        <p:spPr>
          <a:xfrm>
            <a:off x="4953000" y="3208002"/>
            <a:ext cx="533400" cy="37912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1759111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E5A411-616D-8687-D9C7-82E999A3E74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623F951-757D-55B2-AB86-85367C40A18C}"/>
              </a:ext>
            </a:extLst>
          </p:cNvPr>
          <p:cNvSpPr>
            <a:spLocks noGrp="1"/>
          </p:cNvSpPr>
          <p:nvPr>
            <p:ph type="title"/>
          </p:nvPr>
        </p:nvSpPr>
        <p:spPr/>
        <p:txBody>
          <a:bodyPr/>
          <a:lstStyle/>
          <a:p>
            <a:r>
              <a:rPr lang="en-US" dirty="0"/>
              <a:t>Consider Some Tables</a:t>
            </a:r>
          </a:p>
        </p:txBody>
      </p:sp>
      <p:pic>
        <p:nvPicPr>
          <p:cNvPr id="4" name="Picture 3">
            <a:extLst>
              <a:ext uri="{FF2B5EF4-FFF2-40B4-BE49-F238E27FC236}">
                <a16:creationId xmlns:a16="http://schemas.microsoft.com/office/drawing/2014/main" id="{9BC35028-82C4-E120-B689-A7A756A2EB1F}"/>
              </a:ext>
            </a:extLst>
          </p:cNvPr>
          <p:cNvPicPr>
            <a:picLocks noChangeAspect="1"/>
          </p:cNvPicPr>
          <p:nvPr/>
        </p:nvPicPr>
        <p:blipFill>
          <a:blip r:embed="rId2"/>
          <a:stretch>
            <a:fillRect/>
          </a:stretch>
        </p:blipFill>
        <p:spPr>
          <a:xfrm>
            <a:off x="6484148" y="590550"/>
            <a:ext cx="2424104" cy="3449352"/>
          </a:xfrm>
          <a:prstGeom prst="rect">
            <a:avLst/>
          </a:prstGeom>
        </p:spPr>
      </p:pic>
      <p:pic>
        <p:nvPicPr>
          <p:cNvPr id="5" name="Picture 4">
            <a:extLst>
              <a:ext uri="{FF2B5EF4-FFF2-40B4-BE49-F238E27FC236}">
                <a16:creationId xmlns:a16="http://schemas.microsoft.com/office/drawing/2014/main" id="{EE288644-37F2-6419-C5F4-4152F142202A}"/>
              </a:ext>
            </a:extLst>
          </p:cNvPr>
          <p:cNvPicPr>
            <a:picLocks noChangeAspect="1"/>
          </p:cNvPicPr>
          <p:nvPr/>
        </p:nvPicPr>
        <p:blipFill>
          <a:blip r:embed="rId3"/>
          <a:stretch>
            <a:fillRect/>
          </a:stretch>
        </p:blipFill>
        <p:spPr>
          <a:xfrm>
            <a:off x="1752600" y="523875"/>
            <a:ext cx="2262948" cy="4095750"/>
          </a:xfrm>
          <a:prstGeom prst="rect">
            <a:avLst/>
          </a:prstGeom>
        </p:spPr>
      </p:pic>
      <p:sp>
        <p:nvSpPr>
          <p:cNvPr id="6" name="TextBox 5">
            <a:extLst>
              <a:ext uri="{FF2B5EF4-FFF2-40B4-BE49-F238E27FC236}">
                <a16:creationId xmlns:a16="http://schemas.microsoft.com/office/drawing/2014/main" id="{41A69862-A22F-6C40-2ADB-2F1BD2A91433}"/>
              </a:ext>
            </a:extLst>
          </p:cNvPr>
          <p:cNvSpPr txBox="1"/>
          <p:nvPr/>
        </p:nvSpPr>
        <p:spPr>
          <a:xfrm>
            <a:off x="172570" y="895350"/>
            <a:ext cx="691408" cy="369332"/>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Takes</a:t>
            </a:r>
          </a:p>
        </p:txBody>
      </p:sp>
      <p:sp>
        <p:nvSpPr>
          <p:cNvPr id="7" name="TextBox 6">
            <a:extLst>
              <a:ext uri="{FF2B5EF4-FFF2-40B4-BE49-F238E27FC236}">
                <a16:creationId xmlns:a16="http://schemas.microsoft.com/office/drawing/2014/main" id="{7D404D1E-057E-98C7-0FAD-6E124AAAAE0E}"/>
              </a:ext>
            </a:extLst>
          </p:cNvPr>
          <p:cNvSpPr txBox="1"/>
          <p:nvPr/>
        </p:nvSpPr>
        <p:spPr>
          <a:xfrm>
            <a:off x="5486400" y="753083"/>
            <a:ext cx="923138" cy="369332"/>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Student</a:t>
            </a:r>
          </a:p>
        </p:txBody>
      </p:sp>
    </p:spTree>
    <p:extLst>
      <p:ext uri="{BB962C8B-B14F-4D97-AF65-F5344CB8AC3E}">
        <p14:creationId xmlns:p14="http://schemas.microsoft.com/office/powerpoint/2010/main" val="241275833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B759B4-7A20-9DC1-FCC2-A80C2EA3C20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E8C260B-FDF3-EF11-7012-44E579E33A60}"/>
              </a:ext>
            </a:extLst>
          </p:cNvPr>
          <p:cNvSpPr>
            <a:spLocks noGrp="1"/>
          </p:cNvSpPr>
          <p:nvPr>
            <p:ph type="title"/>
          </p:nvPr>
        </p:nvSpPr>
        <p:spPr/>
        <p:txBody>
          <a:bodyPr/>
          <a:lstStyle/>
          <a:p>
            <a:r>
              <a:rPr lang="en-US" dirty="0"/>
              <a:t>Consider a Subquery Tables</a:t>
            </a:r>
          </a:p>
        </p:txBody>
      </p:sp>
      <p:pic>
        <p:nvPicPr>
          <p:cNvPr id="4" name="Picture 3">
            <a:extLst>
              <a:ext uri="{FF2B5EF4-FFF2-40B4-BE49-F238E27FC236}">
                <a16:creationId xmlns:a16="http://schemas.microsoft.com/office/drawing/2014/main" id="{D0DDAE64-AADB-5A17-E96E-555E6631532A}"/>
              </a:ext>
            </a:extLst>
          </p:cNvPr>
          <p:cNvPicPr>
            <a:picLocks noChangeAspect="1"/>
          </p:cNvPicPr>
          <p:nvPr/>
        </p:nvPicPr>
        <p:blipFill>
          <a:blip r:embed="rId2"/>
          <a:stretch>
            <a:fillRect/>
          </a:stretch>
        </p:blipFill>
        <p:spPr>
          <a:xfrm>
            <a:off x="7010400" y="1756711"/>
            <a:ext cx="1995695" cy="2839752"/>
          </a:xfrm>
          <a:prstGeom prst="rect">
            <a:avLst/>
          </a:prstGeom>
        </p:spPr>
      </p:pic>
      <p:pic>
        <p:nvPicPr>
          <p:cNvPr id="5" name="Picture 4">
            <a:extLst>
              <a:ext uri="{FF2B5EF4-FFF2-40B4-BE49-F238E27FC236}">
                <a16:creationId xmlns:a16="http://schemas.microsoft.com/office/drawing/2014/main" id="{12A5DF27-2B94-6B80-9BDA-B6B204F2044F}"/>
              </a:ext>
            </a:extLst>
          </p:cNvPr>
          <p:cNvPicPr>
            <a:picLocks noChangeAspect="1"/>
          </p:cNvPicPr>
          <p:nvPr/>
        </p:nvPicPr>
        <p:blipFill>
          <a:blip r:embed="rId3"/>
          <a:stretch>
            <a:fillRect/>
          </a:stretch>
        </p:blipFill>
        <p:spPr>
          <a:xfrm>
            <a:off x="172570" y="1614333"/>
            <a:ext cx="1647660" cy="2982130"/>
          </a:xfrm>
          <a:prstGeom prst="rect">
            <a:avLst/>
          </a:prstGeom>
        </p:spPr>
      </p:pic>
      <p:sp>
        <p:nvSpPr>
          <p:cNvPr id="6" name="TextBox 5">
            <a:extLst>
              <a:ext uri="{FF2B5EF4-FFF2-40B4-BE49-F238E27FC236}">
                <a16:creationId xmlns:a16="http://schemas.microsoft.com/office/drawing/2014/main" id="{C9AB03B7-1FA3-FAE9-FC90-4698853337DF}"/>
              </a:ext>
            </a:extLst>
          </p:cNvPr>
          <p:cNvSpPr txBox="1"/>
          <p:nvPr/>
        </p:nvSpPr>
        <p:spPr>
          <a:xfrm>
            <a:off x="138054" y="1202713"/>
            <a:ext cx="691408" cy="369332"/>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Takes</a:t>
            </a:r>
          </a:p>
        </p:txBody>
      </p:sp>
      <p:sp>
        <p:nvSpPr>
          <p:cNvPr id="7" name="TextBox 6">
            <a:extLst>
              <a:ext uri="{FF2B5EF4-FFF2-40B4-BE49-F238E27FC236}">
                <a16:creationId xmlns:a16="http://schemas.microsoft.com/office/drawing/2014/main" id="{FCEC9C9E-8A5A-82B3-688B-7B842AA9CEA0}"/>
              </a:ext>
            </a:extLst>
          </p:cNvPr>
          <p:cNvSpPr txBox="1"/>
          <p:nvPr/>
        </p:nvSpPr>
        <p:spPr>
          <a:xfrm>
            <a:off x="7391400" y="1387379"/>
            <a:ext cx="923138" cy="369332"/>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Student</a:t>
            </a:r>
          </a:p>
        </p:txBody>
      </p:sp>
      <p:sp>
        <p:nvSpPr>
          <p:cNvPr id="2" name="Rectangle 1">
            <a:extLst>
              <a:ext uri="{FF2B5EF4-FFF2-40B4-BE49-F238E27FC236}">
                <a16:creationId xmlns:a16="http://schemas.microsoft.com/office/drawing/2014/main" id="{4548CB64-49F5-A3E8-C057-9F9EC8FD12F9}"/>
              </a:ext>
            </a:extLst>
          </p:cNvPr>
          <p:cNvSpPr/>
          <p:nvPr/>
        </p:nvSpPr>
        <p:spPr>
          <a:xfrm>
            <a:off x="137976" y="659994"/>
            <a:ext cx="8361830" cy="369332"/>
          </a:xfrm>
          <a:prstGeom prst="rect">
            <a:avLst/>
          </a:prstGeom>
        </p:spPr>
        <p:txBody>
          <a:bodyPr wrap="square">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select *, </a:t>
            </a: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(select name from student where </a:t>
            </a:r>
            <a:r>
              <a:rPr kumimoji="0" lang="en-US" sz="1800" b="0" i="0" u="none" strike="noStrike" kern="1200" cap="none" spc="0" normalizeH="0" baseline="0" noProof="0" dirty="0" err="1">
                <a:ln>
                  <a:noFill/>
                </a:ln>
                <a:solidFill>
                  <a:srgbClr val="FF0000"/>
                </a:solidFill>
                <a:effectLst/>
                <a:uLnTx/>
                <a:uFillTx/>
                <a:latin typeface="Calibri" charset="0"/>
                <a:ea typeface="ＭＳ Ｐゴシック" charset="-128"/>
                <a:cs typeface="+mn-cs"/>
              </a:rPr>
              <a:t>student.id</a:t>
            </a: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a:t>
            </a:r>
            <a:r>
              <a:rPr kumimoji="0" lang="en-US" sz="1800" b="0" i="0" u="none" strike="noStrike" kern="1200" cap="none" spc="0" normalizeH="0" baseline="0" noProof="0" dirty="0" err="1">
                <a:ln>
                  <a:noFill/>
                </a:ln>
                <a:solidFill>
                  <a:srgbClr val="FF0000"/>
                </a:solidFill>
                <a:effectLst/>
                <a:uLnTx/>
                <a:uFillTx/>
                <a:latin typeface="Calibri" charset="0"/>
                <a:ea typeface="ＭＳ Ｐゴシック" charset="-128"/>
                <a:cs typeface="+mn-cs"/>
              </a:rPr>
              <a:t>takes.id</a:t>
            </a: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 </a:t>
            </a: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as name from takes;</a:t>
            </a:r>
          </a:p>
        </p:txBody>
      </p:sp>
      <p:sp>
        <p:nvSpPr>
          <p:cNvPr id="12" name="Content Placeholder 7">
            <a:extLst>
              <a:ext uri="{FF2B5EF4-FFF2-40B4-BE49-F238E27FC236}">
                <a16:creationId xmlns:a16="http://schemas.microsoft.com/office/drawing/2014/main" id="{9BBD3BAF-3DDE-299E-3666-F7007E3A3E8E}"/>
              </a:ext>
            </a:extLst>
          </p:cNvPr>
          <p:cNvSpPr>
            <a:spLocks noGrp="1"/>
          </p:cNvSpPr>
          <p:nvPr>
            <p:ph idx="1"/>
          </p:nvPr>
        </p:nvSpPr>
        <p:spPr>
          <a:xfrm>
            <a:off x="2057400" y="1202712"/>
            <a:ext cx="4642443" cy="3426437"/>
          </a:xfrm>
        </p:spPr>
        <p:txBody>
          <a:bodyPr/>
          <a:lstStyle/>
          <a:p>
            <a:r>
              <a:rPr lang="en-US" sz="1600" dirty="0"/>
              <a:t>Assume I wrote a function </a:t>
            </a:r>
            <a:r>
              <a:rPr lang="en-US" sz="1600" dirty="0" err="1"/>
              <a:t>find_student_name</a:t>
            </a:r>
            <a:r>
              <a:rPr lang="en-US" sz="1600" dirty="0"/>
              <a:t>(x)</a:t>
            </a:r>
          </a:p>
          <a:p>
            <a:pPr lvl="1"/>
            <a:r>
              <a:rPr lang="en-US" sz="1400" dirty="0"/>
              <a:t>Input is an x</a:t>
            </a:r>
          </a:p>
          <a:p>
            <a:pPr lvl="1"/>
            <a:r>
              <a:rPr lang="en-US" sz="1400" dirty="0"/>
              <a:t>Loops through all students and returns students with </a:t>
            </a:r>
            <a:r>
              <a:rPr lang="en-US" sz="1400" dirty="0" err="1"/>
              <a:t>student.ID</a:t>
            </a:r>
            <a:r>
              <a:rPr lang="en-US" sz="1400" dirty="0"/>
              <a:t> = x.</a:t>
            </a:r>
          </a:p>
          <a:p>
            <a:r>
              <a:rPr lang="en-US" sz="1600" dirty="0"/>
              <a:t>The query with a subquery above is like:</a:t>
            </a:r>
          </a:p>
          <a:p>
            <a:pPr marL="0" indent="0">
              <a:buNone/>
            </a:pPr>
            <a:endParaRPr lang="en-US" sz="1600" dirty="0"/>
          </a:p>
          <a:p>
            <a:pPr marL="0" indent="0">
              <a:buNone/>
            </a:pPr>
            <a:r>
              <a:rPr lang="en-US" sz="1600" dirty="0"/>
              <a:t>result = []</a:t>
            </a:r>
          </a:p>
          <a:p>
            <a:pPr marL="0" indent="0">
              <a:buNone/>
            </a:pPr>
            <a:r>
              <a:rPr lang="en-US" sz="1600" dirty="0"/>
              <a:t>For t in takes:</a:t>
            </a:r>
          </a:p>
          <a:p>
            <a:pPr marL="0" indent="0">
              <a:buNone/>
            </a:pPr>
            <a:r>
              <a:rPr lang="en-US" sz="1600" dirty="0"/>
              <a:t>	</a:t>
            </a:r>
            <a:r>
              <a:rPr lang="en-US" sz="1600" dirty="0" err="1"/>
              <a:t>new_r</a:t>
            </a:r>
            <a:r>
              <a:rPr lang="en-US" sz="1600" dirty="0"/>
              <a:t> = t + </a:t>
            </a:r>
            <a:r>
              <a:rPr lang="en-US" sz="1600" dirty="0" err="1">
                <a:solidFill>
                  <a:srgbClr val="FF0000"/>
                </a:solidFill>
              </a:rPr>
              <a:t>find_student_name</a:t>
            </a:r>
            <a:r>
              <a:rPr lang="en-US" sz="1600" dirty="0">
                <a:solidFill>
                  <a:srgbClr val="FF0000"/>
                </a:solidFill>
              </a:rPr>
              <a:t>(</a:t>
            </a:r>
            <a:r>
              <a:rPr lang="en-US" sz="1600" dirty="0" err="1">
                <a:solidFill>
                  <a:srgbClr val="FF0000"/>
                </a:solidFill>
              </a:rPr>
              <a:t>t.id</a:t>
            </a:r>
            <a:r>
              <a:rPr lang="en-US" sz="1600" dirty="0">
                <a:solidFill>
                  <a:srgbClr val="FF0000"/>
                </a:solidFill>
              </a:rPr>
              <a:t>)</a:t>
            </a:r>
          </a:p>
          <a:p>
            <a:pPr marL="0" indent="0">
              <a:buNone/>
            </a:pPr>
            <a:r>
              <a:rPr lang="en-US" sz="1600" dirty="0"/>
              <a:t>	</a:t>
            </a:r>
            <a:r>
              <a:rPr lang="en-US" sz="1600" dirty="0" err="1"/>
              <a:t>result.append</a:t>
            </a:r>
            <a:r>
              <a:rPr lang="en-US" sz="1600" dirty="0"/>
              <a:t>(</a:t>
            </a:r>
            <a:r>
              <a:rPr lang="en-US" sz="1600" dirty="0" err="1"/>
              <a:t>new_r</a:t>
            </a:r>
            <a:r>
              <a:rPr lang="en-US" sz="1600" dirty="0"/>
              <a:t>)</a:t>
            </a:r>
          </a:p>
          <a:p>
            <a:pPr marL="0" indent="0">
              <a:buNone/>
            </a:pPr>
            <a:endParaRPr lang="en-US" sz="1600" dirty="0"/>
          </a:p>
        </p:txBody>
      </p:sp>
    </p:spTree>
    <p:extLst>
      <p:ext uri="{BB962C8B-B14F-4D97-AF65-F5344CB8AC3E}">
        <p14:creationId xmlns:p14="http://schemas.microsoft.com/office/powerpoint/2010/main" val="361551551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2AD227-DB91-D8AA-3D81-3FA77BFF3763}"/>
            </a:ext>
          </a:extLst>
        </p:cNvPr>
        <p:cNvGrpSpPr/>
        <p:nvPr/>
      </p:nvGrpSpPr>
      <p:grpSpPr>
        <a:xfrm>
          <a:off x="0" y="0"/>
          <a:ext cx="0" cy="0"/>
          <a:chOff x="0" y="0"/>
          <a:chExt cx="0" cy="0"/>
        </a:xfrm>
      </p:grpSpPr>
      <p:sp>
        <p:nvSpPr>
          <p:cNvPr id="437250" name="Rectangle 2">
            <a:extLst>
              <a:ext uri="{FF2B5EF4-FFF2-40B4-BE49-F238E27FC236}">
                <a16:creationId xmlns:a16="http://schemas.microsoft.com/office/drawing/2014/main" id="{DCEFEDB7-DA6C-A290-A492-DA3F9B322616}"/>
              </a:ext>
            </a:extLst>
          </p:cNvPr>
          <p:cNvSpPr>
            <a:spLocks noGrp="1" noChangeArrowheads="1"/>
          </p:cNvSpPr>
          <p:nvPr>
            <p:ph type="title"/>
          </p:nvPr>
        </p:nvSpPr>
        <p:spPr/>
        <p:txBody>
          <a:bodyPr/>
          <a:lstStyle/>
          <a:p>
            <a:r>
              <a:rPr lang="en-US" altLang="en-US" dirty="0"/>
              <a:t>Nested Subqueries</a:t>
            </a:r>
          </a:p>
        </p:txBody>
      </p:sp>
      <p:sp>
        <p:nvSpPr>
          <p:cNvPr id="41986" name="Rectangle 3">
            <a:extLst>
              <a:ext uri="{FF2B5EF4-FFF2-40B4-BE49-F238E27FC236}">
                <a16:creationId xmlns:a16="http://schemas.microsoft.com/office/drawing/2014/main" id="{2302D73C-5DCE-E683-66CC-71BB4A01FD03}"/>
              </a:ext>
            </a:extLst>
          </p:cNvPr>
          <p:cNvSpPr>
            <a:spLocks noGrp="1" noChangeArrowheads="1"/>
          </p:cNvSpPr>
          <p:nvPr>
            <p:ph type="body" idx="1"/>
          </p:nvPr>
        </p:nvSpPr>
        <p:spPr>
          <a:xfrm>
            <a:off x="285319" y="888966"/>
            <a:ext cx="5742419" cy="3691556"/>
          </a:xfrm>
        </p:spPr>
        <p:txBody>
          <a:bodyPr/>
          <a:lstStyle/>
          <a:p>
            <a:r>
              <a:rPr lang="en-US" altLang="en-US" dirty="0"/>
              <a:t>SQL provides a mechanism for the nesting of subqueries. A </a:t>
            </a:r>
            <a:r>
              <a:rPr lang="en-US" altLang="en-US" b="1" dirty="0">
                <a:solidFill>
                  <a:srgbClr val="002060"/>
                </a:solidFill>
              </a:rPr>
              <a:t>subquery</a:t>
            </a:r>
            <a:r>
              <a:rPr lang="en-US" altLang="en-US" dirty="0"/>
              <a:t> is a </a:t>
            </a:r>
            <a:r>
              <a:rPr lang="en-US" altLang="en-US" b="1" dirty="0"/>
              <a:t>select-from-where</a:t>
            </a:r>
            <a:r>
              <a:rPr lang="en-US" altLang="en-US" dirty="0"/>
              <a:t> expression that is nested within another query.</a:t>
            </a:r>
          </a:p>
          <a:p>
            <a:r>
              <a:rPr lang="en-US" altLang="en-US" dirty="0"/>
              <a:t>The nesting can be done in the following SQL query</a:t>
            </a:r>
            <a:br>
              <a:rPr lang="en-US" altLang="en-US" dirty="0"/>
            </a:br>
            <a:br>
              <a:rPr lang="en-US" altLang="en-US" dirty="0"/>
            </a:br>
            <a:r>
              <a:rPr lang="en-US" altLang="en-US" dirty="0"/>
              <a:t>	</a:t>
            </a:r>
            <a:r>
              <a:rPr lang="en-US" altLang="en-US" b="1" dirty="0"/>
              <a:t>select </a:t>
            </a:r>
            <a:r>
              <a:rPr lang="en-US" altLang="en-US" i="1" dirty="0"/>
              <a:t>A</a:t>
            </a:r>
            <a:r>
              <a:rPr lang="en-US" altLang="en-US" baseline="-25000" dirty="0"/>
              <a:t>1</a:t>
            </a:r>
            <a:r>
              <a:rPr lang="en-US" altLang="en-US" dirty="0"/>
              <a:t>, </a:t>
            </a:r>
            <a:r>
              <a:rPr lang="en-US" altLang="en-US" i="1" dirty="0"/>
              <a:t>A</a:t>
            </a:r>
            <a:r>
              <a:rPr lang="en-US" altLang="en-US" baseline="-25000" dirty="0"/>
              <a:t>2</a:t>
            </a:r>
            <a:r>
              <a:rPr lang="en-US" altLang="en-US" dirty="0"/>
              <a:t>, ..., </a:t>
            </a:r>
            <a:r>
              <a:rPr lang="en-US" altLang="en-US" i="1" dirty="0"/>
              <a:t>A</a:t>
            </a:r>
            <a:r>
              <a:rPr lang="en-US" altLang="en-US" i="1" baseline="-25000" dirty="0"/>
              <a:t>n</a:t>
            </a:r>
            <a:br>
              <a:rPr lang="en-US" altLang="en-US" dirty="0"/>
            </a:br>
            <a:r>
              <a:rPr lang="en-US" altLang="en-US" dirty="0"/>
              <a:t>	</a:t>
            </a:r>
            <a:r>
              <a:rPr lang="en-US" altLang="en-US" b="1" dirty="0"/>
              <a:t>from</a:t>
            </a:r>
            <a:r>
              <a:rPr lang="en-US" altLang="en-US" dirty="0"/>
              <a:t> </a:t>
            </a:r>
            <a:r>
              <a:rPr lang="en-US" altLang="en-US" i="1" dirty="0"/>
              <a:t>r</a:t>
            </a:r>
            <a:r>
              <a:rPr lang="en-US" altLang="en-US" baseline="-25000" dirty="0"/>
              <a:t>1</a:t>
            </a:r>
            <a:r>
              <a:rPr lang="en-US" altLang="en-US" dirty="0"/>
              <a:t>, </a:t>
            </a:r>
            <a:r>
              <a:rPr lang="en-US" altLang="en-US" i="1" dirty="0"/>
              <a:t>r</a:t>
            </a:r>
            <a:r>
              <a:rPr lang="en-US" altLang="en-US" baseline="-25000" dirty="0"/>
              <a:t>2</a:t>
            </a:r>
            <a:r>
              <a:rPr lang="en-US" altLang="en-US" dirty="0"/>
              <a:t>, ..., </a:t>
            </a:r>
            <a:r>
              <a:rPr lang="en-US" altLang="en-US" i="1" dirty="0" err="1"/>
              <a:t>r</a:t>
            </a:r>
            <a:r>
              <a:rPr lang="en-US" altLang="en-US" i="1" baseline="-25000" dirty="0" err="1"/>
              <a:t>m</a:t>
            </a:r>
            <a:br>
              <a:rPr lang="en-US" altLang="en-US" dirty="0"/>
            </a:br>
            <a:r>
              <a:rPr lang="en-US" altLang="en-US" dirty="0"/>
              <a:t>	</a:t>
            </a:r>
            <a:r>
              <a:rPr lang="en-US" altLang="en-US" b="1" dirty="0"/>
              <a:t>where </a:t>
            </a:r>
            <a:r>
              <a:rPr lang="en-US" altLang="en-US" i="1" dirty="0"/>
              <a:t>P</a:t>
            </a:r>
          </a:p>
          <a:p>
            <a:pPr>
              <a:buFont typeface="Monotype Sorts" charset="2"/>
              <a:buNone/>
            </a:pPr>
            <a:r>
              <a:rPr lang="en-US" altLang="en-US" sz="600" i="1" dirty="0"/>
              <a:t> </a:t>
            </a:r>
            <a:br>
              <a:rPr lang="en-US" altLang="en-US" i="1" dirty="0"/>
            </a:br>
            <a:r>
              <a:rPr lang="en-US" altLang="en-US" dirty="0"/>
              <a:t>as follows:</a:t>
            </a:r>
          </a:p>
          <a:p>
            <a:pPr lvl="1"/>
            <a:r>
              <a:rPr lang="en-US" altLang="en-US" b="1" dirty="0"/>
              <a:t>From clause: </a:t>
            </a:r>
            <a:r>
              <a:rPr lang="en-US" altLang="en-US" i="1" dirty="0" err="1"/>
              <a:t>r</a:t>
            </a:r>
            <a:r>
              <a:rPr lang="en-US" altLang="en-US" i="1" baseline="-25000" dirty="0" err="1"/>
              <a:t>i</a:t>
            </a:r>
            <a:r>
              <a:rPr lang="en-US" altLang="en-US" i="1" baseline="-25000" dirty="0"/>
              <a:t> </a:t>
            </a:r>
            <a:r>
              <a:rPr lang="en-US" altLang="en-US" dirty="0"/>
              <a:t> can be replaced by any valid subquery</a:t>
            </a:r>
          </a:p>
          <a:p>
            <a:pPr lvl="1"/>
            <a:r>
              <a:rPr lang="en-US" altLang="en-US" b="1" dirty="0"/>
              <a:t>Where clause: </a:t>
            </a:r>
            <a:r>
              <a:rPr lang="en-US" altLang="en-US" i="1" dirty="0"/>
              <a:t>P</a:t>
            </a:r>
            <a:r>
              <a:rPr lang="en-US" altLang="en-US" dirty="0"/>
              <a:t> can be replaced with an expression of the form:</a:t>
            </a:r>
          </a:p>
          <a:p>
            <a:pPr lvl="1">
              <a:buFont typeface="Monotype Sorts" charset="2"/>
              <a:buNone/>
            </a:pPr>
            <a:r>
              <a:rPr lang="en-US" altLang="en-US" dirty="0"/>
              <a:t>                </a:t>
            </a:r>
            <a:r>
              <a:rPr lang="en-US" altLang="en-US" i="1" dirty="0"/>
              <a:t>B</a:t>
            </a:r>
            <a:r>
              <a:rPr lang="en-US" altLang="en-US" dirty="0"/>
              <a:t> &lt;operation&gt; (subquery)</a:t>
            </a:r>
          </a:p>
          <a:p>
            <a:pPr lvl="1">
              <a:buFont typeface="Monotype Sorts" charset="2"/>
              <a:buNone/>
            </a:pPr>
            <a:r>
              <a:rPr lang="en-US" altLang="en-US" dirty="0"/>
              <a:t>     </a:t>
            </a:r>
            <a:r>
              <a:rPr lang="en-US" altLang="en-US" i="1" dirty="0">
                <a:solidFill>
                  <a:srgbClr val="FF0000"/>
                </a:solidFill>
              </a:rPr>
              <a:t>B</a:t>
            </a:r>
            <a:r>
              <a:rPr lang="en-US" altLang="en-US" dirty="0">
                <a:solidFill>
                  <a:srgbClr val="FF0000"/>
                </a:solidFill>
              </a:rPr>
              <a:t> is an attribute and &lt;operation&gt; to be defined later.</a:t>
            </a:r>
          </a:p>
          <a:p>
            <a:pPr lvl="1"/>
            <a:r>
              <a:rPr lang="en-US" altLang="en-US" b="1" dirty="0"/>
              <a:t>Select clause: </a:t>
            </a:r>
          </a:p>
          <a:p>
            <a:pPr marL="642938" lvl="2" indent="0">
              <a:buNone/>
            </a:pPr>
            <a:r>
              <a:rPr lang="en-US" altLang="en-US" i="1" dirty="0"/>
              <a:t>A</a:t>
            </a:r>
            <a:r>
              <a:rPr lang="en-US" altLang="en-US" i="1" baseline="-25000" dirty="0"/>
              <a:t>i   </a:t>
            </a:r>
            <a:r>
              <a:rPr lang="en-US" altLang="en-US" dirty="0"/>
              <a:t>can be replaced be a subquery that generates a single value.</a:t>
            </a:r>
          </a:p>
        </p:txBody>
      </p:sp>
      <p:sp>
        <p:nvSpPr>
          <p:cNvPr id="3" name="TextBox 2">
            <a:extLst>
              <a:ext uri="{FF2B5EF4-FFF2-40B4-BE49-F238E27FC236}">
                <a16:creationId xmlns:a16="http://schemas.microsoft.com/office/drawing/2014/main" id="{2C3A18F8-90D8-D0BA-FCAE-4B551F905C69}"/>
              </a:ext>
            </a:extLst>
          </p:cNvPr>
          <p:cNvSpPr txBox="1"/>
          <p:nvPr/>
        </p:nvSpPr>
        <p:spPr>
          <a:xfrm>
            <a:off x="4953000" y="1504950"/>
            <a:ext cx="3962400" cy="1384995"/>
          </a:xfrm>
          <a:prstGeom prst="rect">
            <a:avLst/>
          </a:prstGeom>
          <a:noFill/>
        </p:spPr>
        <p:txBody>
          <a:bodyPr wrap="squar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0000"/>
                </a:solidFill>
                <a:effectLst/>
                <a:uLnTx/>
                <a:uFillTx/>
                <a:latin typeface="Calibri" charset="0"/>
                <a:ea typeface="ＭＳ Ｐゴシック" charset="-128"/>
                <a:cs typeface="+mn-cs"/>
              </a:rPr>
              <a:t>Note: Subquery MUST return</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FF0000"/>
                </a:solidFill>
                <a:effectLst/>
                <a:uLnTx/>
                <a:uFillTx/>
                <a:latin typeface="Calibri" charset="0"/>
                <a:ea typeface="ＭＳ Ｐゴシック" charset="-128"/>
                <a:cs typeface="+mn-cs"/>
              </a:rPr>
              <a:t>A single scalar if in the SELECT.</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FF0000"/>
                </a:solidFill>
                <a:effectLst/>
                <a:uLnTx/>
                <a:uFillTx/>
                <a:latin typeface="Calibri" charset="0"/>
                <a:ea typeface="ＭＳ Ｐゴシック" charset="-128"/>
                <a:cs typeface="+mn-cs"/>
              </a:rPr>
              <a:t>A Table if in the FROM.</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FF0000"/>
                </a:solidFill>
                <a:effectLst/>
                <a:uLnTx/>
                <a:uFillTx/>
                <a:latin typeface="Calibri" charset="0"/>
                <a:ea typeface="ＭＳ Ｐゴシック" charset="-128"/>
                <a:cs typeface="+mn-cs"/>
              </a:rPr>
              <a:t>If in the WHERE:</a:t>
            </a:r>
          </a:p>
          <a:p>
            <a:pPr marL="1200150" marR="0" lvl="2"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FF0000"/>
                </a:solidFill>
                <a:effectLst/>
                <a:uLnTx/>
                <a:uFillTx/>
                <a:latin typeface="Calibri" charset="0"/>
                <a:ea typeface="ＭＳ Ｐゴシック" charset="-128"/>
                <a:cs typeface="+mn-cs"/>
              </a:rPr>
              <a:t>Either a scalar or a table.</a:t>
            </a:r>
          </a:p>
          <a:p>
            <a:pPr marL="1200150" marR="0" lvl="2"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FF0000"/>
                </a:solidFill>
                <a:effectLst/>
                <a:uLnTx/>
                <a:uFillTx/>
                <a:latin typeface="Calibri" charset="0"/>
                <a:ea typeface="ＭＳ Ｐゴシック" charset="-128"/>
                <a:cs typeface="+mn-cs"/>
              </a:rPr>
              <a:t>Depending on the operation.</a:t>
            </a:r>
          </a:p>
        </p:txBody>
      </p:sp>
    </p:spTree>
    <p:extLst>
      <p:ext uri="{BB962C8B-B14F-4D97-AF65-F5344CB8AC3E}">
        <p14:creationId xmlns:p14="http://schemas.microsoft.com/office/powerpoint/2010/main" val="49171190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3DB0C1-D90F-9207-B042-637964815F43}"/>
            </a:ext>
          </a:extLst>
        </p:cNvPr>
        <p:cNvGrpSpPr/>
        <p:nvPr/>
      </p:nvGrpSpPr>
      <p:grpSpPr>
        <a:xfrm>
          <a:off x="0" y="0"/>
          <a:ext cx="0" cy="0"/>
          <a:chOff x="0" y="0"/>
          <a:chExt cx="0" cy="0"/>
        </a:xfrm>
      </p:grpSpPr>
      <p:sp>
        <p:nvSpPr>
          <p:cNvPr id="458754" name="Rectangle 2">
            <a:extLst>
              <a:ext uri="{FF2B5EF4-FFF2-40B4-BE49-F238E27FC236}">
                <a16:creationId xmlns:a16="http://schemas.microsoft.com/office/drawing/2014/main" id="{8854E4C6-7B4E-DF94-3E32-424662DE25D6}"/>
              </a:ext>
            </a:extLst>
          </p:cNvPr>
          <p:cNvSpPr>
            <a:spLocks noGrp="1" noChangeArrowheads="1"/>
          </p:cNvSpPr>
          <p:nvPr>
            <p:ph type="title"/>
          </p:nvPr>
        </p:nvSpPr>
        <p:spPr>
          <a:xfrm>
            <a:off x="1719263" y="1852613"/>
            <a:ext cx="6057900" cy="457200"/>
          </a:xfrm>
        </p:spPr>
        <p:txBody>
          <a:bodyPr/>
          <a:lstStyle/>
          <a:p>
            <a:r>
              <a:rPr lang="en-US" altLang="en-US" dirty="0"/>
              <a:t>Set Membership</a:t>
            </a:r>
          </a:p>
        </p:txBody>
      </p:sp>
    </p:spTree>
    <p:extLst>
      <p:ext uri="{BB962C8B-B14F-4D97-AF65-F5344CB8AC3E}">
        <p14:creationId xmlns:p14="http://schemas.microsoft.com/office/powerpoint/2010/main" val="70597360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PhAnim="0">
  <p:cSld>
    <p:spTree>
      <p:nvGrpSpPr>
        <p:cNvPr id="1" name="">
          <a:extLst>
            <a:ext uri="{FF2B5EF4-FFF2-40B4-BE49-F238E27FC236}">
              <a16:creationId xmlns:a16="http://schemas.microsoft.com/office/drawing/2014/main" id="{2DECF922-7A5D-4F40-0E12-4DE295A149C4}"/>
            </a:ext>
          </a:extLst>
        </p:cNvPr>
        <p:cNvGrpSpPr/>
        <p:nvPr/>
      </p:nvGrpSpPr>
      <p:grpSpPr>
        <a:xfrm>
          <a:off x="0" y="0"/>
          <a:ext cx="0" cy="0"/>
          <a:chOff x="0" y="0"/>
          <a:chExt cx="0" cy="0"/>
        </a:xfrm>
      </p:grpSpPr>
      <p:sp>
        <p:nvSpPr>
          <p:cNvPr id="439298" name="Rectangle 2">
            <a:extLst>
              <a:ext uri="{FF2B5EF4-FFF2-40B4-BE49-F238E27FC236}">
                <a16:creationId xmlns:a16="http://schemas.microsoft.com/office/drawing/2014/main" id="{31E237A2-EC0D-8561-A248-63D4BB0C551A}"/>
              </a:ext>
            </a:extLst>
          </p:cNvPr>
          <p:cNvSpPr>
            <a:spLocks noGrp="1" noChangeArrowheads="1"/>
          </p:cNvSpPr>
          <p:nvPr>
            <p:ph type="title"/>
          </p:nvPr>
        </p:nvSpPr>
        <p:spPr/>
        <p:txBody>
          <a:bodyPr/>
          <a:lstStyle/>
          <a:p>
            <a:r>
              <a:rPr lang="en-US" altLang="en-US" dirty="0"/>
              <a:t>Set Membership </a:t>
            </a:r>
          </a:p>
        </p:txBody>
      </p:sp>
      <p:sp>
        <p:nvSpPr>
          <p:cNvPr id="49154" name="Rectangle 3">
            <a:extLst>
              <a:ext uri="{FF2B5EF4-FFF2-40B4-BE49-F238E27FC236}">
                <a16:creationId xmlns:a16="http://schemas.microsoft.com/office/drawing/2014/main" id="{271A411C-0C57-389B-B6E8-FD7767AEA5D0}"/>
              </a:ext>
            </a:extLst>
          </p:cNvPr>
          <p:cNvSpPr>
            <a:spLocks noGrp="1" noChangeArrowheads="1"/>
          </p:cNvSpPr>
          <p:nvPr>
            <p:ph type="body" idx="1"/>
          </p:nvPr>
        </p:nvSpPr>
        <p:spPr>
          <a:xfrm>
            <a:off x="1722268" y="832248"/>
            <a:ext cx="5736235" cy="3886466"/>
          </a:xfrm>
        </p:spPr>
        <p:txBody>
          <a:bodyPr/>
          <a:lstStyle/>
          <a:p>
            <a:pPr>
              <a:tabLst>
                <a:tab pos="770335" algn="l"/>
              </a:tabLst>
            </a:pPr>
            <a:r>
              <a:rPr lang="en-US" altLang="en-US" dirty="0"/>
              <a:t>Find courses offered in Fall 2017 and in Spring 2018</a:t>
            </a:r>
          </a:p>
          <a:p>
            <a:pPr>
              <a:tabLst>
                <a:tab pos="770335" algn="l"/>
              </a:tabLst>
            </a:pPr>
            <a:endParaRPr lang="en-US" altLang="en-US" dirty="0"/>
          </a:p>
          <a:p>
            <a:pPr>
              <a:tabLst>
                <a:tab pos="770335" algn="l"/>
              </a:tabLst>
            </a:pPr>
            <a:endParaRPr lang="en-US" altLang="en-US" dirty="0"/>
          </a:p>
          <a:p>
            <a:pPr>
              <a:tabLst>
                <a:tab pos="770335" algn="l"/>
              </a:tabLst>
            </a:pPr>
            <a:endParaRPr lang="en-US" altLang="en-US" dirty="0"/>
          </a:p>
          <a:p>
            <a:pPr>
              <a:tabLst>
                <a:tab pos="770335" algn="l"/>
              </a:tabLst>
            </a:pPr>
            <a:endParaRPr lang="en-US" altLang="en-US" dirty="0"/>
          </a:p>
          <a:p>
            <a:pPr>
              <a:tabLst>
                <a:tab pos="770335" algn="l"/>
              </a:tabLst>
            </a:pPr>
            <a:endParaRPr lang="en-US" altLang="en-US" dirty="0"/>
          </a:p>
          <a:p>
            <a:pPr>
              <a:tabLst>
                <a:tab pos="770335" algn="l"/>
              </a:tabLst>
            </a:pPr>
            <a:r>
              <a:rPr lang="en-US" altLang="en-US" dirty="0"/>
              <a:t>Find courses offered in Fall 2017 but not in Spring 2018</a:t>
            </a:r>
          </a:p>
          <a:p>
            <a:pPr>
              <a:tabLst>
                <a:tab pos="770335" algn="l"/>
              </a:tabLst>
            </a:pPr>
            <a:endParaRPr lang="en-US" altLang="en-US" dirty="0"/>
          </a:p>
          <a:p>
            <a:pPr>
              <a:tabLst>
                <a:tab pos="770335" algn="l"/>
              </a:tabLst>
            </a:pPr>
            <a:endParaRPr lang="en-US" altLang="en-US" dirty="0"/>
          </a:p>
        </p:txBody>
      </p:sp>
      <p:sp>
        <p:nvSpPr>
          <p:cNvPr id="49156" name="Text Box 5">
            <a:extLst>
              <a:ext uri="{FF2B5EF4-FFF2-40B4-BE49-F238E27FC236}">
                <a16:creationId xmlns:a16="http://schemas.microsoft.com/office/drawing/2014/main" id="{7CEEE90A-A6C9-A69A-E8FB-E2586B5DC473}"/>
              </a:ext>
            </a:extLst>
          </p:cNvPr>
          <p:cNvSpPr txBox="1">
            <a:spLocks noChangeArrowheads="1"/>
          </p:cNvSpPr>
          <p:nvPr/>
        </p:nvSpPr>
        <p:spPr bwMode="auto">
          <a:xfrm>
            <a:off x="2362200" y="1174095"/>
            <a:ext cx="4662488"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select distinct </a:t>
            </a:r>
            <a:r>
              <a:rPr kumimoji="0" lang="en-US" altLang="en-US" sz="1200"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course_id</a:t>
            </a:r>
            <a:endPar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from </a:t>
            </a:r>
            <a:r>
              <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section</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where </a:t>
            </a:r>
            <a:r>
              <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semester </a:t>
            </a:r>
            <a:r>
              <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'Fall' </a:t>
            </a: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and </a:t>
            </a:r>
            <a:r>
              <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year</a:t>
            </a:r>
            <a:r>
              <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2017 </a:t>
            </a: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and </a:t>
            </a:r>
            <a:b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b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00"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course_id</a:t>
            </a:r>
            <a:r>
              <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in </a:t>
            </a:r>
            <a:r>
              <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select </a:t>
            </a:r>
            <a:r>
              <a:rPr kumimoji="0" lang="en-US" altLang="en-US" sz="1200"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course_id</a:t>
            </a:r>
            <a:endPar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from </a:t>
            </a:r>
            <a:r>
              <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section</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where </a:t>
            </a:r>
            <a:r>
              <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semester </a:t>
            </a:r>
            <a:r>
              <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'Spring' </a:t>
            </a: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and </a:t>
            </a:r>
            <a:r>
              <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year</a:t>
            </a:r>
            <a:r>
              <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2018);</a:t>
            </a:r>
          </a:p>
        </p:txBody>
      </p:sp>
      <p:sp>
        <p:nvSpPr>
          <p:cNvPr id="49157" name="Text Box 6">
            <a:extLst>
              <a:ext uri="{FF2B5EF4-FFF2-40B4-BE49-F238E27FC236}">
                <a16:creationId xmlns:a16="http://schemas.microsoft.com/office/drawing/2014/main" id="{09F96EDA-0D29-0AB4-78B9-1FE086937F7C}"/>
              </a:ext>
            </a:extLst>
          </p:cNvPr>
          <p:cNvSpPr txBox="1">
            <a:spLocks noChangeArrowheads="1"/>
          </p:cNvSpPr>
          <p:nvPr/>
        </p:nvSpPr>
        <p:spPr bwMode="auto">
          <a:xfrm>
            <a:off x="2362200" y="2770039"/>
            <a:ext cx="4939904"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select distinct </a:t>
            </a:r>
            <a:r>
              <a:rPr kumimoji="0" lang="en-US" altLang="en-US" sz="1200"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course_id</a:t>
            </a:r>
            <a:endPar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from </a:t>
            </a:r>
            <a:r>
              <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section</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where </a:t>
            </a:r>
            <a:r>
              <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semester </a:t>
            </a:r>
            <a:r>
              <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'Fall' </a:t>
            </a: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and </a:t>
            </a:r>
            <a:r>
              <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year</a:t>
            </a:r>
            <a:r>
              <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2017 </a:t>
            </a: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and </a:t>
            </a:r>
            <a:b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b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00"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course_id</a:t>
            </a:r>
            <a:r>
              <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not in </a:t>
            </a:r>
            <a:r>
              <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select </a:t>
            </a:r>
            <a:r>
              <a:rPr kumimoji="0" lang="en-US" altLang="en-US" sz="1200"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course_id</a:t>
            </a:r>
            <a:endPar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from </a:t>
            </a:r>
            <a:r>
              <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section</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where </a:t>
            </a:r>
            <a:r>
              <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semester </a:t>
            </a:r>
            <a:r>
              <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'Spring' </a:t>
            </a: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and </a:t>
            </a:r>
            <a:r>
              <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year</a:t>
            </a:r>
            <a:r>
              <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2018);</a:t>
            </a:r>
          </a:p>
        </p:txBody>
      </p:sp>
    </p:spTree>
    <p:extLst>
      <p:ext uri="{BB962C8B-B14F-4D97-AF65-F5344CB8AC3E}">
        <p14:creationId xmlns:p14="http://schemas.microsoft.com/office/powerpoint/2010/main" val="378546830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PhAnim="0">
  <p:cSld>
    <p:spTree>
      <p:nvGrpSpPr>
        <p:cNvPr id="1" name="">
          <a:extLst>
            <a:ext uri="{FF2B5EF4-FFF2-40B4-BE49-F238E27FC236}">
              <a16:creationId xmlns:a16="http://schemas.microsoft.com/office/drawing/2014/main" id="{92FDC86F-7337-C47B-AF43-061FD2EE50C0}"/>
            </a:ext>
          </a:extLst>
        </p:cNvPr>
        <p:cNvGrpSpPr/>
        <p:nvPr/>
      </p:nvGrpSpPr>
      <p:grpSpPr>
        <a:xfrm>
          <a:off x="0" y="0"/>
          <a:ext cx="0" cy="0"/>
          <a:chOff x="0" y="0"/>
          <a:chExt cx="0" cy="0"/>
        </a:xfrm>
      </p:grpSpPr>
      <p:sp>
        <p:nvSpPr>
          <p:cNvPr id="441346" name="Rectangle 2">
            <a:extLst>
              <a:ext uri="{FF2B5EF4-FFF2-40B4-BE49-F238E27FC236}">
                <a16:creationId xmlns:a16="http://schemas.microsoft.com/office/drawing/2014/main" id="{85ACBD1B-A433-DEFA-0628-450ABB26A82C}"/>
              </a:ext>
            </a:extLst>
          </p:cNvPr>
          <p:cNvSpPr>
            <a:spLocks noGrp="1" noChangeArrowheads="1"/>
          </p:cNvSpPr>
          <p:nvPr>
            <p:ph type="title"/>
          </p:nvPr>
        </p:nvSpPr>
        <p:spPr/>
        <p:txBody>
          <a:bodyPr/>
          <a:lstStyle/>
          <a:p>
            <a:r>
              <a:rPr lang="en-US" altLang="en-US" dirty="0"/>
              <a:t>Set Membership (Cont.)</a:t>
            </a:r>
          </a:p>
        </p:txBody>
      </p:sp>
      <p:sp>
        <p:nvSpPr>
          <p:cNvPr id="50178" name="Rectangle 3">
            <a:extLst>
              <a:ext uri="{FF2B5EF4-FFF2-40B4-BE49-F238E27FC236}">
                <a16:creationId xmlns:a16="http://schemas.microsoft.com/office/drawing/2014/main" id="{45E62B53-E302-DA89-9D57-5998E8EF8632}"/>
              </a:ext>
            </a:extLst>
          </p:cNvPr>
          <p:cNvSpPr>
            <a:spLocks noGrp="1" noChangeArrowheads="1"/>
          </p:cNvSpPr>
          <p:nvPr>
            <p:ph type="body" idx="1"/>
          </p:nvPr>
        </p:nvSpPr>
        <p:spPr>
          <a:xfrm>
            <a:off x="1719263" y="842815"/>
            <a:ext cx="5749077" cy="3802337"/>
          </a:xfrm>
        </p:spPr>
        <p:txBody>
          <a:bodyPr/>
          <a:lstStyle/>
          <a:p>
            <a:pPr defTabSz="686991">
              <a:tabLst>
                <a:tab pos="513160" algn="l"/>
                <a:tab pos="938213" algn="l"/>
              </a:tabLst>
            </a:pPr>
            <a:r>
              <a:rPr lang="en-US" altLang="en-US" dirty="0"/>
              <a:t>Name all instructors whose name is neither “Mozart” nor Einstein”</a:t>
            </a:r>
          </a:p>
          <a:p>
            <a:pPr marL="0" indent="0" defTabSz="686991">
              <a:buNone/>
              <a:tabLst>
                <a:tab pos="513160" algn="l"/>
                <a:tab pos="938213" algn="l"/>
              </a:tabLst>
            </a:pPr>
            <a:endParaRPr lang="en-US" altLang="en-US" sz="600" dirty="0"/>
          </a:p>
          <a:p>
            <a:pPr>
              <a:spcBef>
                <a:spcPts val="0"/>
              </a:spcBef>
              <a:buNone/>
            </a:pPr>
            <a:r>
              <a:rPr lang="en-US" altLang="en-US" dirty="0"/>
              <a:t>                 </a:t>
            </a:r>
            <a:r>
              <a:rPr lang="en-US" altLang="en-US" b="1" dirty="0"/>
              <a:t>select distinct </a:t>
            </a:r>
            <a:r>
              <a:rPr lang="en-US" altLang="en-US" i="1" dirty="0"/>
              <a:t>name</a:t>
            </a:r>
            <a:endParaRPr lang="en-US" altLang="en-US" dirty="0"/>
          </a:p>
          <a:p>
            <a:pPr>
              <a:spcBef>
                <a:spcPts val="0"/>
              </a:spcBef>
              <a:buNone/>
            </a:pPr>
            <a:r>
              <a:rPr lang="en-US" altLang="en-US" b="1" dirty="0"/>
              <a:t>                 from </a:t>
            </a:r>
            <a:r>
              <a:rPr lang="en-US" altLang="en-US" i="1" dirty="0"/>
              <a:t>instructor</a:t>
            </a:r>
          </a:p>
          <a:p>
            <a:pPr>
              <a:spcBef>
                <a:spcPts val="0"/>
              </a:spcBef>
              <a:buNone/>
            </a:pPr>
            <a:r>
              <a:rPr lang="en-US" altLang="en-US" b="1" dirty="0"/>
              <a:t>                 where </a:t>
            </a:r>
            <a:r>
              <a:rPr lang="en-US" altLang="en-US" dirty="0"/>
              <a:t> </a:t>
            </a:r>
            <a:r>
              <a:rPr lang="en-US" altLang="en-US" i="1" dirty="0"/>
              <a:t>name </a:t>
            </a:r>
            <a:r>
              <a:rPr lang="en-US" altLang="en-US" b="1" dirty="0"/>
              <a:t>not in </a:t>
            </a:r>
            <a:r>
              <a:rPr lang="en-US" altLang="en-US" dirty="0"/>
              <a:t>('Mozart', 'Einstein') </a:t>
            </a:r>
          </a:p>
          <a:p>
            <a:pPr>
              <a:buNone/>
            </a:pPr>
            <a:endParaRPr lang="en-US" altLang="en-US" sz="600" dirty="0"/>
          </a:p>
          <a:p>
            <a:pPr defTabSz="686991">
              <a:tabLst>
                <a:tab pos="513160" algn="l"/>
                <a:tab pos="938213" algn="l"/>
              </a:tabLst>
            </a:pPr>
            <a:r>
              <a:rPr lang="en-US" altLang="en-US" dirty="0"/>
              <a:t>Find the total number of (distinct) students who have taken course sections taught by the instructor with </a:t>
            </a:r>
            <a:r>
              <a:rPr lang="en-US" altLang="en-US" i="1" dirty="0"/>
              <a:t>ID </a:t>
            </a:r>
            <a:r>
              <a:rPr lang="en-US" altLang="en-US" dirty="0"/>
              <a:t>10101</a:t>
            </a:r>
          </a:p>
          <a:p>
            <a:pPr defTabSz="686991">
              <a:tabLst>
                <a:tab pos="513160" algn="l"/>
                <a:tab pos="938213" algn="l"/>
              </a:tabLst>
            </a:pPr>
            <a:endParaRPr lang="en-US" altLang="en-US" dirty="0"/>
          </a:p>
          <a:p>
            <a:pPr defTabSz="686991">
              <a:tabLst>
                <a:tab pos="513160" algn="l"/>
                <a:tab pos="938213" algn="l"/>
              </a:tabLst>
            </a:pPr>
            <a:endParaRPr lang="en-US" altLang="en-US" dirty="0"/>
          </a:p>
          <a:p>
            <a:pPr defTabSz="686991">
              <a:tabLst>
                <a:tab pos="513160" algn="l"/>
                <a:tab pos="938213" algn="l"/>
              </a:tabLst>
            </a:pPr>
            <a:endParaRPr lang="en-US" altLang="en-US" dirty="0"/>
          </a:p>
          <a:p>
            <a:pPr defTabSz="686991">
              <a:tabLst>
                <a:tab pos="513160" algn="l"/>
                <a:tab pos="938213" algn="l"/>
              </a:tabLst>
            </a:pPr>
            <a:endParaRPr lang="en-US" altLang="en-US" dirty="0"/>
          </a:p>
          <a:p>
            <a:pPr defTabSz="686991">
              <a:tabLst>
                <a:tab pos="513160" algn="l"/>
                <a:tab pos="938213" algn="l"/>
              </a:tabLst>
            </a:pPr>
            <a:endParaRPr lang="en-US" altLang="en-US" dirty="0"/>
          </a:p>
          <a:p>
            <a:pPr defTabSz="686991">
              <a:tabLst>
                <a:tab pos="513160" algn="l"/>
                <a:tab pos="938213" algn="l"/>
              </a:tabLst>
            </a:pPr>
            <a:endParaRPr lang="en-US" altLang="en-US" sz="600" dirty="0"/>
          </a:p>
          <a:p>
            <a:pPr defTabSz="686991">
              <a:tabLst>
                <a:tab pos="513160" algn="l"/>
                <a:tab pos="938213" algn="l"/>
              </a:tabLst>
            </a:pPr>
            <a:r>
              <a:rPr lang="en-US" altLang="en-US" dirty="0"/>
              <a:t>Note: Above query can be written in a much simpler manner.  </a:t>
            </a:r>
            <a:br>
              <a:rPr lang="en-US" altLang="en-US" dirty="0"/>
            </a:br>
            <a:r>
              <a:rPr lang="en-US" altLang="en-US" dirty="0"/>
              <a:t>The formulation above is simply to illustrate SQL features</a:t>
            </a:r>
          </a:p>
          <a:p>
            <a:pPr defTabSz="686991">
              <a:tabLst>
                <a:tab pos="513160" algn="l"/>
                <a:tab pos="938213" algn="l"/>
              </a:tabLst>
            </a:pPr>
            <a:endParaRPr lang="en-US" altLang="en-US" i="1" dirty="0"/>
          </a:p>
        </p:txBody>
      </p:sp>
      <p:sp>
        <p:nvSpPr>
          <p:cNvPr id="50180" name="Text Box 5">
            <a:extLst>
              <a:ext uri="{FF2B5EF4-FFF2-40B4-BE49-F238E27FC236}">
                <a16:creationId xmlns:a16="http://schemas.microsoft.com/office/drawing/2014/main" id="{AE7F810E-372A-5C5E-011F-AAA3E0A15D44}"/>
              </a:ext>
            </a:extLst>
          </p:cNvPr>
          <p:cNvSpPr txBox="1">
            <a:spLocks noChangeArrowheads="1"/>
          </p:cNvSpPr>
          <p:nvPr/>
        </p:nvSpPr>
        <p:spPr bwMode="auto">
          <a:xfrm>
            <a:off x="2495809" y="2483466"/>
            <a:ext cx="4826050" cy="1823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select count </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distinct </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ID</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from </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takes</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where </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r>
              <a:rPr kumimoji="0"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course_id</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sec_id</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semester</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year</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in </a:t>
            </a:r>
            <a:b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b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select </a:t>
            </a:r>
            <a:r>
              <a:rPr kumimoji="0"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course_id</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sec_id</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semester</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year</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from </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teaches</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where </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teaches</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ID</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10101);</a:t>
            </a:r>
          </a:p>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Tree>
    <p:extLst>
      <p:ext uri="{BB962C8B-B14F-4D97-AF65-F5344CB8AC3E}">
        <p14:creationId xmlns:p14="http://schemas.microsoft.com/office/powerpoint/2010/main" val="406773427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2CFBBF-EC6B-AA9E-262E-1DFDCA4A8D8A}"/>
            </a:ext>
          </a:extLst>
        </p:cNvPr>
        <p:cNvGrpSpPr/>
        <p:nvPr/>
      </p:nvGrpSpPr>
      <p:grpSpPr>
        <a:xfrm>
          <a:off x="0" y="0"/>
          <a:ext cx="0" cy="0"/>
          <a:chOff x="0" y="0"/>
          <a:chExt cx="0" cy="0"/>
        </a:xfrm>
      </p:grpSpPr>
      <p:sp>
        <p:nvSpPr>
          <p:cNvPr id="458754" name="Rectangle 2">
            <a:extLst>
              <a:ext uri="{FF2B5EF4-FFF2-40B4-BE49-F238E27FC236}">
                <a16:creationId xmlns:a16="http://schemas.microsoft.com/office/drawing/2014/main" id="{B01FA17E-0080-CB2D-0C0A-0F9DEF62B953}"/>
              </a:ext>
            </a:extLst>
          </p:cNvPr>
          <p:cNvSpPr>
            <a:spLocks noGrp="1" noChangeArrowheads="1"/>
          </p:cNvSpPr>
          <p:nvPr>
            <p:ph type="title"/>
          </p:nvPr>
        </p:nvSpPr>
        <p:spPr>
          <a:xfrm>
            <a:off x="1719263" y="1852613"/>
            <a:ext cx="6057900" cy="457200"/>
          </a:xfrm>
        </p:spPr>
        <p:txBody>
          <a:bodyPr/>
          <a:lstStyle/>
          <a:p>
            <a:r>
              <a:rPr lang="en-US" altLang="en-US" dirty="0"/>
              <a:t>Set Comparison</a:t>
            </a:r>
          </a:p>
        </p:txBody>
      </p:sp>
    </p:spTree>
    <p:extLst>
      <p:ext uri="{BB962C8B-B14F-4D97-AF65-F5344CB8AC3E}">
        <p14:creationId xmlns:p14="http://schemas.microsoft.com/office/powerpoint/2010/main" val="15465836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7176E4D-D04A-4354-E8E0-6CB890C4094B}"/>
              </a:ext>
            </a:extLst>
          </p:cNvPr>
          <p:cNvSpPr>
            <a:spLocks noGrp="1"/>
          </p:cNvSpPr>
          <p:nvPr>
            <p:ph idx="1"/>
          </p:nvPr>
        </p:nvSpPr>
        <p:spPr/>
        <p:txBody>
          <a:bodyPr/>
          <a:lstStyle/>
          <a:p>
            <a:endParaRPr lang="en-US" dirty="0"/>
          </a:p>
        </p:txBody>
      </p:sp>
      <p:sp>
        <p:nvSpPr>
          <p:cNvPr id="3" name="Title 2">
            <a:extLst>
              <a:ext uri="{FF2B5EF4-FFF2-40B4-BE49-F238E27FC236}">
                <a16:creationId xmlns:a16="http://schemas.microsoft.com/office/drawing/2014/main" id="{27CAC387-BE61-BD58-534A-83249D87EB15}"/>
              </a:ext>
            </a:extLst>
          </p:cNvPr>
          <p:cNvSpPr>
            <a:spLocks noGrp="1"/>
          </p:cNvSpPr>
          <p:nvPr>
            <p:ph type="title"/>
          </p:nvPr>
        </p:nvSpPr>
        <p:spPr/>
        <p:txBody>
          <a:bodyPr/>
          <a:lstStyle/>
          <a:p>
            <a:r>
              <a:rPr lang="en-US" dirty="0"/>
              <a:t>Course Updates</a:t>
            </a:r>
          </a:p>
        </p:txBody>
      </p:sp>
    </p:spTree>
    <p:extLst>
      <p:ext uri="{BB962C8B-B14F-4D97-AF65-F5344CB8AC3E}">
        <p14:creationId xmlns:p14="http://schemas.microsoft.com/office/powerpoint/2010/main" val="94303940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PhAnim="0">
  <p:cSld>
    <p:spTree>
      <p:nvGrpSpPr>
        <p:cNvPr id="1" name="">
          <a:extLst>
            <a:ext uri="{FF2B5EF4-FFF2-40B4-BE49-F238E27FC236}">
              <a16:creationId xmlns:a16="http://schemas.microsoft.com/office/drawing/2014/main" id="{44279E8B-A16D-4DFF-F69C-46F7D2A0891E}"/>
            </a:ext>
          </a:extLst>
        </p:cNvPr>
        <p:cNvGrpSpPr/>
        <p:nvPr/>
      </p:nvGrpSpPr>
      <p:grpSpPr>
        <a:xfrm>
          <a:off x="0" y="0"/>
          <a:ext cx="0" cy="0"/>
          <a:chOff x="0" y="0"/>
          <a:chExt cx="0" cy="0"/>
        </a:xfrm>
      </p:grpSpPr>
      <p:sp>
        <p:nvSpPr>
          <p:cNvPr id="443394" name="Rectangle 2">
            <a:extLst>
              <a:ext uri="{FF2B5EF4-FFF2-40B4-BE49-F238E27FC236}">
                <a16:creationId xmlns:a16="http://schemas.microsoft.com/office/drawing/2014/main" id="{F1144534-7D34-D5F9-DF76-07394110CEB1}"/>
              </a:ext>
            </a:extLst>
          </p:cNvPr>
          <p:cNvSpPr>
            <a:spLocks noGrp="1" noChangeArrowheads="1"/>
          </p:cNvSpPr>
          <p:nvPr>
            <p:ph type="title"/>
          </p:nvPr>
        </p:nvSpPr>
        <p:spPr>
          <a:xfrm>
            <a:off x="1557338" y="107156"/>
            <a:ext cx="6057900" cy="457200"/>
          </a:xfrm>
        </p:spPr>
        <p:txBody>
          <a:bodyPr/>
          <a:lstStyle/>
          <a:p>
            <a:r>
              <a:rPr lang="en-US" altLang="en-US" dirty="0"/>
              <a:t>Set Comparison – </a:t>
            </a:r>
            <a:r>
              <a:rPr lang="ja-JP" altLang="en-US" dirty="0"/>
              <a:t>“</a:t>
            </a:r>
            <a:r>
              <a:rPr lang="en-US" altLang="ja-JP" dirty="0"/>
              <a:t>some</a:t>
            </a:r>
            <a:r>
              <a:rPr lang="ja-JP" altLang="en-US" dirty="0"/>
              <a:t>”</a:t>
            </a:r>
            <a:r>
              <a:rPr lang="en-US" altLang="ja-JP" dirty="0"/>
              <a:t> Clause</a:t>
            </a:r>
            <a:endParaRPr lang="en-US" altLang="en-US" dirty="0"/>
          </a:p>
        </p:txBody>
      </p:sp>
      <p:sp>
        <p:nvSpPr>
          <p:cNvPr id="51202" name="Rectangle 3">
            <a:extLst>
              <a:ext uri="{FF2B5EF4-FFF2-40B4-BE49-F238E27FC236}">
                <a16:creationId xmlns:a16="http://schemas.microsoft.com/office/drawing/2014/main" id="{E6619DE6-25BA-8456-7944-0162EAA5F378}"/>
              </a:ext>
            </a:extLst>
          </p:cNvPr>
          <p:cNvSpPr>
            <a:spLocks noGrp="1" noChangeArrowheads="1"/>
          </p:cNvSpPr>
          <p:nvPr>
            <p:ph type="body" idx="1"/>
          </p:nvPr>
        </p:nvSpPr>
        <p:spPr>
          <a:xfrm>
            <a:off x="1715610" y="829865"/>
            <a:ext cx="5538179" cy="3151869"/>
          </a:xfrm>
        </p:spPr>
        <p:txBody>
          <a:bodyPr/>
          <a:lstStyle/>
          <a:p>
            <a:pPr defTabSz="686991">
              <a:tabLst>
                <a:tab pos="1372791" algn="l"/>
              </a:tabLst>
            </a:pPr>
            <a:r>
              <a:rPr lang="en-US" altLang="en-US" dirty="0"/>
              <a:t>Find names of instructors with salary greater than that of some (at least one) instructor in the Biology department.</a:t>
            </a:r>
          </a:p>
          <a:p>
            <a:pPr defTabSz="686991">
              <a:tabLst>
                <a:tab pos="1372791" algn="l"/>
              </a:tabLst>
            </a:pPr>
            <a:endParaRPr lang="en-US" altLang="en-US" dirty="0"/>
          </a:p>
          <a:p>
            <a:pPr defTabSz="686991">
              <a:tabLst>
                <a:tab pos="1372791" algn="l"/>
              </a:tabLst>
            </a:pPr>
            <a:endParaRPr lang="en-US" altLang="en-US" dirty="0"/>
          </a:p>
          <a:p>
            <a:pPr defTabSz="686991">
              <a:tabLst>
                <a:tab pos="1372791" algn="l"/>
              </a:tabLst>
            </a:pPr>
            <a:endParaRPr lang="en-US" altLang="en-US" dirty="0"/>
          </a:p>
          <a:p>
            <a:pPr defTabSz="686991">
              <a:tabLst>
                <a:tab pos="1372791" algn="l"/>
              </a:tabLst>
            </a:pPr>
            <a:r>
              <a:rPr lang="en-US" altLang="en-US" dirty="0"/>
              <a:t>Same query using &gt; </a:t>
            </a:r>
            <a:r>
              <a:rPr lang="en-US" altLang="en-US" b="1" dirty="0"/>
              <a:t>some</a:t>
            </a:r>
            <a:r>
              <a:rPr lang="en-US" altLang="en-US" dirty="0"/>
              <a:t> clause</a:t>
            </a:r>
          </a:p>
        </p:txBody>
      </p:sp>
      <p:sp>
        <p:nvSpPr>
          <p:cNvPr id="51204" name="Text Box 5">
            <a:extLst>
              <a:ext uri="{FF2B5EF4-FFF2-40B4-BE49-F238E27FC236}">
                <a16:creationId xmlns:a16="http://schemas.microsoft.com/office/drawing/2014/main" id="{558CB560-61CA-E237-28A6-7A7389B49CF1}"/>
              </a:ext>
            </a:extLst>
          </p:cNvPr>
          <p:cNvSpPr txBox="1">
            <a:spLocks noChangeArrowheads="1"/>
          </p:cNvSpPr>
          <p:nvPr/>
        </p:nvSpPr>
        <p:spPr bwMode="auto">
          <a:xfrm>
            <a:off x="2611041" y="2464420"/>
            <a:ext cx="4243388"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select </a:t>
            </a:r>
            <a:r>
              <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name</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from </a:t>
            </a:r>
            <a:r>
              <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instructor</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where </a:t>
            </a:r>
            <a:r>
              <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salary </a:t>
            </a:r>
            <a:r>
              <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&gt; </a:t>
            </a: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some </a:t>
            </a:r>
            <a:r>
              <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select </a:t>
            </a:r>
            <a:r>
              <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salary</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from </a:t>
            </a:r>
            <a:r>
              <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instructor</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where </a:t>
            </a:r>
            <a:r>
              <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dept name </a:t>
            </a:r>
            <a:r>
              <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'Biology');</a:t>
            </a:r>
          </a:p>
        </p:txBody>
      </p:sp>
      <p:sp>
        <p:nvSpPr>
          <p:cNvPr id="51205" name="Text Box 6">
            <a:extLst>
              <a:ext uri="{FF2B5EF4-FFF2-40B4-BE49-F238E27FC236}">
                <a16:creationId xmlns:a16="http://schemas.microsoft.com/office/drawing/2014/main" id="{C9AD9F9E-BE32-3ED9-9475-5AC69CB37A24}"/>
              </a:ext>
            </a:extLst>
          </p:cNvPr>
          <p:cNvSpPr txBox="1">
            <a:spLocks noChangeArrowheads="1"/>
          </p:cNvSpPr>
          <p:nvPr/>
        </p:nvSpPr>
        <p:spPr bwMode="auto">
          <a:xfrm>
            <a:off x="2607469" y="1354850"/>
            <a:ext cx="395644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select distinct </a:t>
            </a:r>
            <a:r>
              <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T</a:t>
            </a:r>
            <a:r>
              <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r>
              <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name</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from </a:t>
            </a:r>
            <a:r>
              <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instructor </a:t>
            </a: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as </a:t>
            </a:r>
            <a:r>
              <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T</a:t>
            </a:r>
            <a:r>
              <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instructor </a:t>
            </a: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as </a:t>
            </a:r>
            <a:r>
              <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where </a:t>
            </a:r>
            <a:r>
              <a:rPr kumimoji="0" lang="en-US" altLang="en-US" sz="1200"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T.salary</a:t>
            </a:r>
            <a:r>
              <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&gt; </a:t>
            </a:r>
            <a:r>
              <a:rPr kumimoji="0" lang="en-US" altLang="en-US" sz="1200"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S.salary</a:t>
            </a:r>
            <a:r>
              <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and </a:t>
            </a:r>
            <a:r>
              <a:rPr kumimoji="0" lang="en-US" altLang="en-US" sz="1200"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S.dept</a:t>
            </a:r>
            <a:r>
              <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name </a:t>
            </a:r>
            <a:r>
              <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'Biology';</a:t>
            </a:r>
          </a:p>
        </p:txBody>
      </p:sp>
    </p:spTree>
    <p:extLst>
      <p:ext uri="{BB962C8B-B14F-4D97-AF65-F5344CB8AC3E}">
        <p14:creationId xmlns:p14="http://schemas.microsoft.com/office/powerpoint/2010/main" val="378625083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4B23CF-FCD1-8471-512A-8415AD1AA7E6}"/>
            </a:ext>
          </a:extLst>
        </p:cNvPr>
        <p:cNvGrpSpPr/>
        <p:nvPr/>
      </p:nvGrpSpPr>
      <p:grpSpPr>
        <a:xfrm>
          <a:off x="0" y="0"/>
          <a:ext cx="0" cy="0"/>
          <a:chOff x="0" y="0"/>
          <a:chExt cx="0" cy="0"/>
        </a:xfrm>
      </p:grpSpPr>
      <p:sp>
        <p:nvSpPr>
          <p:cNvPr id="445442" name="Rectangle 2">
            <a:extLst>
              <a:ext uri="{FF2B5EF4-FFF2-40B4-BE49-F238E27FC236}">
                <a16:creationId xmlns:a16="http://schemas.microsoft.com/office/drawing/2014/main" id="{1F657FA9-6A24-D4B8-501F-83D47A82EF98}"/>
              </a:ext>
            </a:extLst>
          </p:cNvPr>
          <p:cNvSpPr>
            <a:spLocks noGrp="1" noChangeArrowheads="1"/>
          </p:cNvSpPr>
          <p:nvPr>
            <p:ph type="title"/>
          </p:nvPr>
        </p:nvSpPr>
        <p:spPr>
          <a:xfrm>
            <a:off x="1610916" y="109791"/>
            <a:ext cx="6057900" cy="457200"/>
          </a:xfrm>
        </p:spPr>
        <p:txBody>
          <a:bodyPr/>
          <a:lstStyle/>
          <a:p>
            <a:r>
              <a:rPr lang="en-US" altLang="en-US" dirty="0"/>
              <a:t>Definition of  </a:t>
            </a:r>
            <a:r>
              <a:rPr lang="ja-JP" altLang="en-US" dirty="0"/>
              <a:t>“</a:t>
            </a:r>
            <a:r>
              <a:rPr lang="en-US" altLang="ja-JP" dirty="0"/>
              <a:t>some</a:t>
            </a:r>
            <a:r>
              <a:rPr lang="ja-JP" altLang="en-US" dirty="0"/>
              <a:t>”</a:t>
            </a:r>
            <a:r>
              <a:rPr lang="en-US" altLang="ja-JP" dirty="0"/>
              <a:t> Clause</a:t>
            </a:r>
            <a:endParaRPr lang="en-US" altLang="en-US" dirty="0"/>
          </a:p>
        </p:txBody>
      </p:sp>
      <p:sp>
        <p:nvSpPr>
          <p:cNvPr id="52226" name="Rectangle 3">
            <a:extLst>
              <a:ext uri="{FF2B5EF4-FFF2-40B4-BE49-F238E27FC236}">
                <a16:creationId xmlns:a16="http://schemas.microsoft.com/office/drawing/2014/main" id="{A342A6BF-7D73-7195-D168-63E7BE935100}"/>
              </a:ext>
            </a:extLst>
          </p:cNvPr>
          <p:cNvSpPr>
            <a:spLocks noGrp="1" noChangeArrowheads="1"/>
          </p:cNvSpPr>
          <p:nvPr>
            <p:ph type="body" idx="1"/>
          </p:nvPr>
        </p:nvSpPr>
        <p:spPr>
          <a:xfrm>
            <a:off x="1711149" y="829867"/>
            <a:ext cx="5100637" cy="535781"/>
          </a:xfrm>
        </p:spPr>
        <p:txBody>
          <a:bodyPr/>
          <a:lstStyle/>
          <a:p>
            <a:r>
              <a:rPr lang="en-US" altLang="en-US" dirty="0"/>
              <a:t>F &lt;comp&gt; </a:t>
            </a:r>
            <a:r>
              <a:rPr lang="en-US" altLang="en-US" b="1" dirty="0"/>
              <a:t>some </a:t>
            </a:r>
            <a:r>
              <a:rPr lang="en-US" altLang="en-US" i="1" dirty="0"/>
              <a:t>r </a:t>
            </a:r>
            <a:r>
              <a:rPr lang="en-US" altLang="en-US" dirty="0">
                <a:sym typeface="Symbol" panose="05050102010706020507" pitchFamily="18" charset="2"/>
              </a:rPr>
              <a:t></a:t>
            </a:r>
            <a:r>
              <a:rPr lang="en-US" altLang="en-US" i="1" dirty="0">
                <a:sym typeface="Symbol" panose="05050102010706020507" pitchFamily="18" charset="2"/>
              </a:rPr>
              <a:t>t </a:t>
            </a:r>
            <a:r>
              <a:rPr lang="en-US" altLang="en-US" dirty="0">
                <a:sym typeface="Symbol" panose="05050102010706020507" pitchFamily="18" charset="2"/>
              </a:rPr>
              <a:t></a:t>
            </a:r>
            <a:r>
              <a:rPr lang="en-US" altLang="en-US" i="1" dirty="0">
                <a:sym typeface="Symbol" panose="05050102010706020507" pitchFamily="18" charset="2"/>
              </a:rPr>
              <a:t>r </a:t>
            </a:r>
            <a:r>
              <a:rPr lang="en-US" altLang="en-US" dirty="0">
                <a:sym typeface="Symbol" panose="05050102010706020507" pitchFamily="18" charset="2"/>
              </a:rPr>
              <a:t>such that (F &lt;comp&gt; </a:t>
            </a:r>
            <a:r>
              <a:rPr lang="en-US" altLang="en-US" i="1" dirty="0">
                <a:sym typeface="Symbol" panose="05050102010706020507" pitchFamily="18" charset="2"/>
              </a:rPr>
              <a:t>t </a:t>
            </a:r>
            <a:r>
              <a:rPr lang="en-US" altLang="en-US" dirty="0">
                <a:sym typeface="Symbol" panose="05050102010706020507" pitchFamily="18" charset="2"/>
              </a:rPr>
              <a:t>)</a:t>
            </a:r>
            <a:br>
              <a:rPr lang="en-US" altLang="en-US" i="1" dirty="0">
                <a:sym typeface="Symbol" panose="05050102010706020507" pitchFamily="18" charset="2"/>
              </a:rPr>
            </a:br>
            <a:r>
              <a:rPr lang="en-US" altLang="en-US" dirty="0">
                <a:sym typeface="Symbol" panose="05050102010706020507" pitchFamily="18" charset="2"/>
              </a:rPr>
              <a:t>Where &lt;comp&gt; can be:      </a:t>
            </a:r>
            <a:endParaRPr lang="en-US" altLang="en-US" dirty="0"/>
          </a:p>
        </p:txBody>
      </p:sp>
      <p:grpSp>
        <p:nvGrpSpPr>
          <p:cNvPr id="2" name="Group 1">
            <a:extLst>
              <a:ext uri="{FF2B5EF4-FFF2-40B4-BE49-F238E27FC236}">
                <a16:creationId xmlns:a16="http://schemas.microsoft.com/office/drawing/2014/main" id="{287656D9-D22E-3405-9992-0DE753BA8251}"/>
              </a:ext>
            </a:extLst>
          </p:cNvPr>
          <p:cNvGrpSpPr>
            <a:grpSpLocks/>
          </p:cNvGrpSpPr>
          <p:nvPr/>
        </p:nvGrpSpPr>
        <p:grpSpPr bwMode="auto">
          <a:xfrm>
            <a:off x="2277666" y="1464469"/>
            <a:ext cx="5854303" cy="3175397"/>
            <a:chOff x="809625" y="1952625"/>
            <a:chExt cx="7805738" cy="4233863"/>
          </a:xfrm>
        </p:grpSpPr>
        <p:grpSp>
          <p:nvGrpSpPr>
            <p:cNvPr id="3" name="Group 4">
              <a:extLst>
                <a:ext uri="{FF2B5EF4-FFF2-40B4-BE49-F238E27FC236}">
                  <a16:creationId xmlns:a16="http://schemas.microsoft.com/office/drawing/2014/main" id="{25D83636-319C-3276-2080-6C81D005EAED}"/>
                </a:ext>
              </a:extLst>
            </p:cNvPr>
            <p:cNvGrpSpPr>
              <a:grpSpLocks/>
            </p:cNvGrpSpPr>
            <p:nvPr/>
          </p:nvGrpSpPr>
          <p:grpSpPr bwMode="auto">
            <a:xfrm>
              <a:off x="2105025" y="1952625"/>
              <a:ext cx="457200" cy="1066800"/>
              <a:chOff x="2448" y="1296"/>
              <a:chExt cx="288" cy="960"/>
            </a:xfrm>
          </p:grpSpPr>
          <p:sp>
            <p:nvSpPr>
              <p:cNvPr id="52246" name="Rectangle 5">
                <a:extLst>
                  <a:ext uri="{FF2B5EF4-FFF2-40B4-BE49-F238E27FC236}">
                    <a16:creationId xmlns:a16="http://schemas.microsoft.com/office/drawing/2014/main" id="{D0793AD5-0591-83DA-49E6-F32A3CB61EB3}"/>
                  </a:ext>
                </a:extLst>
              </p:cNvPr>
              <p:cNvSpPr>
                <a:spLocks noChangeArrowheads="1"/>
              </p:cNvSpPr>
              <p:nvPr/>
            </p:nvSpPr>
            <p:spPr bwMode="auto">
              <a:xfrm>
                <a:off x="2448" y="1296"/>
                <a:ext cx="288" cy="336"/>
              </a:xfrm>
              <a:prstGeom prst="rect">
                <a:avLst/>
              </a:prstGeom>
              <a:solidFill>
                <a:schemeClr val="bg1"/>
              </a:solidFill>
              <a:ln w="12700">
                <a:solidFill>
                  <a:schemeClr val="tx1"/>
                </a:solidFill>
                <a:miter lim="800000"/>
                <a:headEnd/>
                <a:tailEnd/>
              </a:ln>
            </p:spPr>
            <p:txBody>
              <a:bodyPr wrap="none"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t>0</a:t>
                </a:r>
              </a:p>
            </p:txBody>
          </p:sp>
          <p:sp>
            <p:nvSpPr>
              <p:cNvPr id="52247" name="Rectangle 6">
                <a:extLst>
                  <a:ext uri="{FF2B5EF4-FFF2-40B4-BE49-F238E27FC236}">
                    <a16:creationId xmlns:a16="http://schemas.microsoft.com/office/drawing/2014/main" id="{BE0334D3-F9FF-EA1A-B613-EFA75846717C}"/>
                  </a:ext>
                </a:extLst>
              </p:cNvPr>
              <p:cNvSpPr>
                <a:spLocks noChangeArrowheads="1"/>
              </p:cNvSpPr>
              <p:nvPr/>
            </p:nvSpPr>
            <p:spPr bwMode="auto">
              <a:xfrm>
                <a:off x="2448" y="1584"/>
                <a:ext cx="288" cy="336"/>
              </a:xfrm>
              <a:prstGeom prst="rect">
                <a:avLst/>
              </a:prstGeom>
              <a:solidFill>
                <a:schemeClr val="bg1"/>
              </a:solidFill>
              <a:ln w="12700">
                <a:solidFill>
                  <a:schemeClr val="tx1"/>
                </a:solidFill>
                <a:miter lim="800000"/>
                <a:headEnd/>
                <a:tailEnd/>
              </a:ln>
            </p:spPr>
            <p:txBody>
              <a:bodyPr wrap="none"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t>5</a:t>
                </a:r>
              </a:p>
            </p:txBody>
          </p:sp>
          <p:sp>
            <p:nvSpPr>
              <p:cNvPr id="52248" name="Rectangle 7">
                <a:extLst>
                  <a:ext uri="{FF2B5EF4-FFF2-40B4-BE49-F238E27FC236}">
                    <a16:creationId xmlns:a16="http://schemas.microsoft.com/office/drawing/2014/main" id="{77B11F41-3C49-85BB-7322-11EC57768D1E}"/>
                  </a:ext>
                </a:extLst>
              </p:cNvPr>
              <p:cNvSpPr>
                <a:spLocks noChangeArrowheads="1"/>
              </p:cNvSpPr>
              <p:nvPr/>
            </p:nvSpPr>
            <p:spPr bwMode="auto">
              <a:xfrm>
                <a:off x="2448" y="1920"/>
                <a:ext cx="288" cy="336"/>
              </a:xfrm>
              <a:prstGeom prst="rect">
                <a:avLst/>
              </a:prstGeom>
              <a:solidFill>
                <a:schemeClr val="bg1"/>
              </a:solidFill>
              <a:ln w="12700">
                <a:solidFill>
                  <a:schemeClr val="tx1"/>
                </a:solidFill>
                <a:miter lim="800000"/>
                <a:headEnd/>
                <a:tailEnd/>
              </a:ln>
            </p:spPr>
            <p:txBody>
              <a:bodyPr wrap="none"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t>6</a:t>
                </a:r>
              </a:p>
            </p:txBody>
          </p:sp>
        </p:grpSp>
        <p:sp>
          <p:nvSpPr>
            <p:cNvPr id="52229" name="Text Box 8">
              <a:extLst>
                <a:ext uri="{FF2B5EF4-FFF2-40B4-BE49-F238E27FC236}">
                  <a16:creationId xmlns:a16="http://schemas.microsoft.com/office/drawing/2014/main" id="{0A88CE54-AC37-3CE9-CC27-F15372C81E5F}"/>
                </a:ext>
              </a:extLst>
            </p:cNvPr>
            <p:cNvSpPr txBox="1">
              <a:spLocks noChangeArrowheads="1"/>
            </p:cNvSpPr>
            <p:nvPr/>
          </p:nvSpPr>
          <p:spPr bwMode="auto">
            <a:xfrm>
              <a:off x="830262" y="2257425"/>
              <a:ext cx="1350961" cy="400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5000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(5 &lt; </a:t>
              </a:r>
              <a:r>
                <a:rPr kumimoji="0" lang="en-US" altLang="en-US" sz="1350" b="1"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some</a:t>
              </a:r>
              <a:endPar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2230" name="Text Box 9">
              <a:extLst>
                <a:ext uri="{FF2B5EF4-FFF2-40B4-BE49-F238E27FC236}">
                  <a16:creationId xmlns:a16="http://schemas.microsoft.com/office/drawing/2014/main" id="{59CEBC2B-ED0D-A3C0-FF19-FE13E4F19360}"/>
                </a:ext>
              </a:extLst>
            </p:cNvPr>
            <p:cNvSpPr txBox="1">
              <a:spLocks noChangeArrowheads="1"/>
            </p:cNvSpPr>
            <p:nvPr/>
          </p:nvSpPr>
          <p:spPr bwMode="auto">
            <a:xfrm>
              <a:off x="2638425" y="2257425"/>
              <a:ext cx="914400"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5000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 = true</a:t>
              </a:r>
            </a:p>
          </p:txBody>
        </p:sp>
        <p:sp>
          <p:nvSpPr>
            <p:cNvPr id="52231" name="Rectangle 10">
              <a:extLst>
                <a:ext uri="{FF2B5EF4-FFF2-40B4-BE49-F238E27FC236}">
                  <a16:creationId xmlns:a16="http://schemas.microsoft.com/office/drawing/2014/main" id="{B1C8210D-4B17-3CFC-7E52-08A7215F5418}"/>
                </a:ext>
              </a:extLst>
            </p:cNvPr>
            <p:cNvSpPr>
              <a:spLocks noChangeArrowheads="1"/>
            </p:cNvSpPr>
            <p:nvPr/>
          </p:nvSpPr>
          <p:spPr bwMode="auto">
            <a:xfrm>
              <a:off x="2105025" y="3118035"/>
              <a:ext cx="457200" cy="381000"/>
            </a:xfrm>
            <a:prstGeom prst="rect">
              <a:avLst/>
            </a:prstGeom>
            <a:solidFill>
              <a:schemeClr val="bg1"/>
            </a:solidFill>
            <a:ln w="12700">
              <a:solidFill>
                <a:schemeClr val="tx1"/>
              </a:solidFill>
              <a:miter lim="800000"/>
              <a:headEnd/>
              <a:tailEnd/>
            </a:ln>
          </p:spPr>
          <p:txBody>
            <a:bodyPr wrap="none"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t>0</a:t>
              </a:r>
            </a:p>
          </p:txBody>
        </p:sp>
        <p:sp>
          <p:nvSpPr>
            <p:cNvPr id="52232" name="Rectangle 11">
              <a:extLst>
                <a:ext uri="{FF2B5EF4-FFF2-40B4-BE49-F238E27FC236}">
                  <a16:creationId xmlns:a16="http://schemas.microsoft.com/office/drawing/2014/main" id="{11073D8A-C313-6C67-AFCE-8CD986CC870F}"/>
                </a:ext>
              </a:extLst>
            </p:cNvPr>
            <p:cNvSpPr>
              <a:spLocks noChangeArrowheads="1"/>
            </p:cNvSpPr>
            <p:nvPr/>
          </p:nvSpPr>
          <p:spPr bwMode="auto">
            <a:xfrm>
              <a:off x="2105025" y="3476625"/>
              <a:ext cx="457200" cy="296863"/>
            </a:xfrm>
            <a:prstGeom prst="rect">
              <a:avLst/>
            </a:prstGeom>
            <a:solidFill>
              <a:schemeClr val="bg1"/>
            </a:solidFill>
            <a:ln w="12700">
              <a:solidFill>
                <a:schemeClr val="tx1"/>
              </a:solidFill>
              <a:miter lim="800000"/>
              <a:headEnd/>
              <a:tailEnd/>
            </a:ln>
          </p:spPr>
          <p:txBody>
            <a:bodyPr wrap="none"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t>5</a:t>
              </a:r>
            </a:p>
          </p:txBody>
        </p:sp>
        <p:sp>
          <p:nvSpPr>
            <p:cNvPr id="52233" name="Rectangle 12">
              <a:extLst>
                <a:ext uri="{FF2B5EF4-FFF2-40B4-BE49-F238E27FC236}">
                  <a16:creationId xmlns:a16="http://schemas.microsoft.com/office/drawing/2014/main" id="{29E8EB40-00E5-8DC0-6BDB-58EC6E212BB8}"/>
                </a:ext>
              </a:extLst>
            </p:cNvPr>
            <p:cNvSpPr>
              <a:spLocks noChangeArrowheads="1"/>
            </p:cNvSpPr>
            <p:nvPr/>
          </p:nvSpPr>
          <p:spPr bwMode="auto">
            <a:xfrm>
              <a:off x="2105025" y="3930650"/>
              <a:ext cx="457200" cy="307975"/>
            </a:xfrm>
            <a:prstGeom prst="rect">
              <a:avLst/>
            </a:prstGeom>
            <a:solidFill>
              <a:schemeClr val="bg1"/>
            </a:solidFill>
            <a:ln w="12700">
              <a:solidFill>
                <a:schemeClr val="tx1"/>
              </a:solidFill>
              <a:miter lim="800000"/>
              <a:headEnd/>
              <a:tailEnd/>
            </a:ln>
          </p:spPr>
          <p:txBody>
            <a:bodyPr wrap="none"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t>0</a:t>
              </a:r>
            </a:p>
          </p:txBody>
        </p:sp>
        <p:sp>
          <p:nvSpPr>
            <p:cNvPr id="52234" name="Text Box 13">
              <a:extLst>
                <a:ext uri="{FF2B5EF4-FFF2-40B4-BE49-F238E27FC236}">
                  <a16:creationId xmlns:a16="http://schemas.microsoft.com/office/drawing/2014/main" id="{97D45706-50DD-BAD7-9F1D-06F798C20B57}"/>
                </a:ext>
              </a:extLst>
            </p:cNvPr>
            <p:cNvSpPr txBox="1">
              <a:spLocks noChangeArrowheads="1"/>
            </p:cNvSpPr>
            <p:nvPr/>
          </p:nvSpPr>
          <p:spPr bwMode="auto">
            <a:xfrm>
              <a:off x="2638425" y="3416300"/>
              <a:ext cx="1219200" cy="400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5000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 = false</a:t>
              </a:r>
            </a:p>
          </p:txBody>
        </p:sp>
        <p:sp>
          <p:nvSpPr>
            <p:cNvPr id="52235" name="Rectangle 14">
              <a:extLst>
                <a:ext uri="{FF2B5EF4-FFF2-40B4-BE49-F238E27FC236}">
                  <a16:creationId xmlns:a16="http://schemas.microsoft.com/office/drawing/2014/main" id="{CB1936F7-9EF2-5F65-0FA3-CB73A9A2C30B}"/>
                </a:ext>
              </a:extLst>
            </p:cNvPr>
            <p:cNvSpPr>
              <a:spLocks noChangeArrowheads="1"/>
            </p:cNvSpPr>
            <p:nvPr/>
          </p:nvSpPr>
          <p:spPr bwMode="auto">
            <a:xfrm>
              <a:off x="2105025" y="4235450"/>
              <a:ext cx="457200" cy="307975"/>
            </a:xfrm>
            <a:prstGeom prst="rect">
              <a:avLst/>
            </a:prstGeom>
            <a:solidFill>
              <a:schemeClr val="bg1"/>
            </a:solidFill>
            <a:ln w="12700">
              <a:solidFill>
                <a:schemeClr val="tx1"/>
              </a:solidFill>
              <a:miter lim="800000"/>
              <a:headEnd/>
              <a:tailEnd/>
            </a:ln>
          </p:spPr>
          <p:txBody>
            <a:bodyPr wrap="none"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t>5</a:t>
              </a:r>
            </a:p>
          </p:txBody>
        </p:sp>
        <p:sp>
          <p:nvSpPr>
            <p:cNvPr id="52236" name="Rectangle 15">
              <a:extLst>
                <a:ext uri="{FF2B5EF4-FFF2-40B4-BE49-F238E27FC236}">
                  <a16:creationId xmlns:a16="http://schemas.microsoft.com/office/drawing/2014/main" id="{8A735FB0-E95E-C16B-E3CD-1B536830464F}"/>
                </a:ext>
              </a:extLst>
            </p:cNvPr>
            <p:cNvSpPr>
              <a:spLocks noChangeArrowheads="1"/>
            </p:cNvSpPr>
            <p:nvPr/>
          </p:nvSpPr>
          <p:spPr bwMode="auto">
            <a:xfrm>
              <a:off x="2105025" y="4772025"/>
              <a:ext cx="457200" cy="307975"/>
            </a:xfrm>
            <a:prstGeom prst="rect">
              <a:avLst/>
            </a:prstGeom>
            <a:solidFill>
              <a:schemeClr val="bg1"/>
            </a:solidFill>
            <a:ln w="12700">
              <a:solidFill>
                <a:schemeClr val="tx1"/>
              </a:solidFill>
              <a:miter lim="800000"/>
              <a:headEnd/>
              <a:tailEnd/>
            </a:ln>
          </p:spPr>
          <p:txBody>
            <a:bodyPr wrap="none"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t>0</a:t>
              </a:r>
            </a:p>
          </p:txBody>
        </p:sp>
        <p:sp>
          <p:nvSpPr>
            <p:cNvPr id="52237" name="Rectangle 16">
              <a:extLst>
                <a:ext uri="{FF2B5EF4-FFF2-40B4-BE49-F238E27FC236}">
                  <a16:creationId xmlns:a16="http://schemas.microsoft.com/office/drawing/2014/main" id="{8A7E2862-7156-361C-2303-82D8453F6947}"/>
                </a:ext>
              </a:extLst>
            </p:cNvPr>
            <p:cNvSpPr>
              <a:spLocks noChangeArrowheads="1"/>
            </p:cNvSpPr>
            <p:nvPr/>
          </p:nvSpPr>
          <p:spPr bwMode="auto">
            <a:xfrm>
              <a:off x="2105025" y="5076825"/>
              <a:ext cx="457200" cy="309563"/>
            </a:xfrm>
            <a:prstGeom prst="rect">
              <a:avLst/>
            </a:prstGeom>
            <a:solidFill>
              <a:schemeClr val="bg1"/>
            </a:solidFill>
            <a:ln w="12700">
              <a:solidFill>
                <a:schemeClr val="tx1"/>
              </a:solidFill>
              <a:miter lim="800000"/>
              <a:headEnd/>
              <a:tailEnd/>
            </a:ln>
          </p:spPr>
          <p:txBody>
            <a:bodyPr wrap="none"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t>5</a:t>
              </a:r>
            </a:p>
          </p:txBody>
        </p:sp>
        <p:sp>
          <p:nvSpPr>
            <p:cNvPr id="52238" name="Text Box 17">
              <a:extLst>
                <a:ext uri="{FF2B5EF4-FFF2-40B4-BE49-F238E27FC236}">
                  <a16:creationId xmlns:a16="http://schemas.microsoft.com/office/drawing/2014/main" id="{256EF609-1D03-02A2-3F99-4A78631C1441}"/>
                </a:ext>
              </a:extLst>
            </p:cNvPr>
            <p:cNvSpPr txBox="1">
              <a:spLocks noChangeArrowheads="1"/>
            </p:cNvSpPr>
            <p:nvPr/>
          </p:nvSpPr>
          <p:spPr bwMode="auto">
            <a:xfrm>
              <a:off x="809625" y="5000625"/>
              <a:ext cx="1447800"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5000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(5 </a:t>
              </a: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sym typeface="Symbol" panose="05050102010706020507" pitchFamily="18" charset="2"/>
                </a:rPr>
                <a:t></a:t>
              </a: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350" b="1"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some</a:t>
              </a:r>
            </a:p>
          </p:txBody>
        </p:sp>
        <p:sp>
          <p:nvSpPr>
            <p:cNvPr id="52239" name="Text Box 18">
              <a:extLst>
                <a:ext uri="{FF2B5EF4-FFF2-40B4-BE49-F238E27FC236}">
                  <a16:creationId xmlns:a16="http://schemas.microsoft.com/office/drawing/2014/main" id="{01E5A96F-7484-9C0F-164B-8652C169FB2B}"/>
                </a:ext>
              </a:extLst>
            </p:cNvPr>
            <p:cNvSpPr txBox="1">
              <a:spLocks noChangeArrowheads="1"/>
            </p:cNvSpPr>
            <p:nvPr/>
          </p:nvSpPr>
          <p:spPr bwMode="auto">
            <a:xfrm>
              <a:off x="2638425" y="5000625"/>
              <a:ext cx="2514600"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5000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 = true (since 0 </a:t>
              </a: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sym typeface="Symbol" panose="05050102010706020507" pitchFamily="18" charset="2"/>
                </a:rPr>
                <a:t> </a:t>
              </a: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sym typeface="Symbol" panose="05050102010706020507" pitchFamily="18" charset="2"/>
                </a:rPr>
                <a:t>5)</a:t>
              </a:r>
              <a:endPar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sym typeface="Symbol" panose="05050102010706020507" pitchFamily="18" charset="2"/>
              </a:endParaRPr>
            </a:p>
          </p:txBody>
        </p:sp>
        <p:sp>
          <p:nvSpPr>
            <p:cNvPr id="52240" name="Text Box 19">
              <a:extLst>
                <a:ext uri="{FF2B5EF4-FFF2-40B4-BE49-F238E27FC236}">
                  <a16:creationId xmlns:a16="http://schemas.microsoft.com/office/drawing/2014/main" id="{85EA565A-73BC-01FC-9CE3-E1E8B3A301C2}"/>
                </a:ext>
              </a:extLst>
            </p:cNvPr>
            <p:cNvSpPr txBox="1">
              <a:spLocks noChangeArrowheads="1"/>
            </p:cNvSpPr>
            <p:nvPr/>
          </p:nvSpPr>
          <p:spPr bwMode="auto">
            <a:xfrm>
              <a:off x="3738563" y="2486025"/>
              <a:ext cx="4876800" cy="400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5000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(read:  5 &lt; some tuple in the relation) </a:t>
              </a:r>
            </a:p>
          </p:txBody>
        </p:sp>
        <p:sp>
          <p:nvSpPr>
            <p:cNvPr id="52241" name="Text Box 20">
              <a:extLst>
                <a:ext uri="{FF2B5EF4-FFF2-40B4-BE49-F238E27FC236}">
                  <a16:creationId xmlns:a16="http://schemas.microsoft.com/office/drawing/2014/main" id="{6629E46D-4A47-73B4-5AE7-79A88B7FFF91}"/>
                </a:ext>
              </a:extLst>
            </p:cNvPr>
            <p:cNvSpPr txBox="1">
              <a:spLocks noChangeArrowheads="1"/>
            </p:cNvSpPr>
            <p:nvPr/>
          </p:nvSpPr>
          <p:spPr bwMode="auto">
            <a:xfrm>
              <a:off x="844550" y="3402013"/>
              <a:ext cx="1377949" cy="400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5000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(5 &lt; </a:t>
              </a:r>
              <a:r>
                <a:rPr kumimoji="0" lang="en-US" altLang="en-US" sz="1350" b="1"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some</a:t>
              </a:r>
              <a:endPar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2242" name="Text Box 21">
              <a:extLst>
                <a:ext uri="{FF2B5EF4-FFF2-40B4-BE49-F238E27FC236}">
                  <a16:creationId xmlns:a16="http://schemas.microsoft.com/office/drawing/2014/main" id="{F33ED0F7-9ED4-CE5B-14B8-82FBAF83B0D9}"/>
                </a:ext>
              </a:extLst>
            </p:cNvPr>
            <p:cNvSpPr txBox="1">
              <a:spLocks noChangeArrowheads="1"/>
            </p:cNvSpPr>
            <p:nvPr/>
          </p:nvSpPr>
          <p:spPr bwMode="auto">
            <a:xfrm>
              <a:off x="2638425" y="4159251"/>
              <a:ext cx="1219200" cy="400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5000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 = true</a:t>
              </a:r>
            </a:p>
          </p:txBody>
        </p:sp>
        <p:sp>
          <p:nvSpPr>
            <p:cNvPr id="52243" name="Text Box 22">
              <a:extLst>
                <a:ext uri="{FF2B5EF4-FFF2-40B4-BE49-F238E27FC236}">
                  <a16:creationId xmlns:a16="http://schemas.microsoft.com/office/drawing/2014/main" id="{256D69B2-57C6-C273-6787-2833A905F281}"/>
                </a:ext>
              </a:extLst>
            </p:cNvPr>
            <p:cNvSpPr txBox="1">
              <a:spLocks noChangeArrowheads="1"/>
            </p:cNvSpPr>
            <p:nvPr/>
          </p:nvSpPr>
          <p:spPr bwMode="auto">
            <a:xfrm>
              <a:off x="885825" y="4162425"/>
              <a:ext cx="1524000" cy="400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5000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(5 = </a:t>
              </a:r>
              <a:r>
                <a:rPr kumimoji="0" lang="en-US" altLang="en-US" sz="1350" b="1"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some</a:t>
              </a:r>
              <a:endPar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2244" name="Rectangle 23">
              <a:extLst>
                <a:ext uri="{FF2B5EF4-FFF2-40B4-BE49-F238E27FC236}">
                  <a16:creationId xmlns:a16="http://schemas.microsoft.com/office/drawing/2014/main" id="{FA1682C5-AE4B-4964-C8F4-543AD8DE730A}"/>
                </a:ext>
              </a:extLst>
            </p:cNvPr>
            <p:cNvSpPr>
              <a:spLocks noChangeArrowheads="1"/>
            </p:cNvSpPr>
            <p:nvPr/>
          </p:nvSpPr>
          <p:spPr bwMode="auto">
            <a:xfrm>
              <a:off x="823913" y="5472113"/>
              <a:ext cx="68008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67866" tIns="33338" rIns="67866" bIns="33338"/>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 </a:t>
              </a:r>
              <a:r>
                <a:rPr kumimoji="0" lang="en-US" altLang="en-US" sz="1350" b="1"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some</a:t>
              </a:r>
              <a:r>
                <a:rPr kumimoji="0" lang="en-US" altLang="en-US" sz="135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 </a:t>
              </a:r>
              <a:r>
                <a:rPr kumimoji="0" lang="en-US" altLang="en-US" sz="135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sym typeface="Symbol" panose="05050102010706020507" pitchFamily="18" charset="2"/>
                </a:rPr>
                <a:t> </a:t>
              </a:r>
              <a:r>
                <a:rPr kumimoji="0" lang="en-US" altLang="en-US" sz="1350" b="1"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sym typeface="Symbol" panose="05050102010706020507" pitchFamily="18" charset="2"/>
                </a:rPr>
                <a:t>in</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sym typeface="Symbol" panose="05050102010706020507" pitchFamily="18" charset="2"/>
                </a:rPr>
                <a:t>However, ( </a:t>
              </a:r>
              <a:r>
                <a:rPr kumimoji="0" lang="en-US" altLang="en-US" sz="1350" b="1"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sym typeface="Symbol" panose="05050102010706020507" pitchFamily="18" charset="2"/>
                </a:rPr>
                <a:t>some</a:t>
              </a:r>
              <a:r>
                <a:rPr kumimoji="0" lang="en-US" altLang="en-US" sz="135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sym typeface="Symbol" panose="05050102010706020507" pitchFamily="18" charset="2"/>
                </a:rPr>
                <a:t>)  </a:t>
              </a:r>
              <a:r>
                <a:rPr kumimoji="0" lang="en-US" altLang="en-US" sz="1350" b="1"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sym typeface="Symbol" panose="05050102010706020507" pitchFamily="18" charset="2"/>
                </a:rPr>
                <a:t>not in</a:t>
              </a:r>
              <a:endParaRPr kumimoji="0" lang="en-US" altLang="en-US" sz="135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sym typeface="Symbol" panose="05050102010706020507" pitchFamily="18" charset="2"/>
              </a:endParaRPr>
            </a:p>
          </p:txBody>
        </p:sp>
        <p:sp>
          <p:nvSpPr>
            <p:cNvPr id="52245" name="Line 24">
              <a:extLst>
                <a:ext uri="{FF2B5EF4-FFF2-40B4-BE49-F238E27FC236}">
                  <a16:creationId xmlns:a16="http://schemas.microsoft.com/office/drawing/2014/main" id="{595A6F36-7BB9-C5E3-B032-546B2C1E833B}"/>
                </a:ext>
              </a:extLst>
            </p:cNvPr>
            <p:cNvSpPr>
              <a:spLocks noChangeShapeType="1"/>
            </p:cNvSpPr>
            <p:nvPr/>
          </p:nvSpPr>
          <p:spPr bwMode="auto">
            <a:xfrm flipH="1">
              <a:off x="2919413" y="5840413"/>
              <a:ext cx="122237" cy="2794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IN"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grpSp>
    </p:spTree>
    <p:extLst>
      <p:ext uri="{BB962C8B-B14F-4D97-AF65-F5344CB8AC3E}">
        <p14:creationId xmlns:p14="http://schemas.microsoft.com/office/powerpoint/2010/main" val="368735857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PhAnim="0">
  <p:cSld>
    <p:spTree>
      <p:nvGrpSpPr>
        <p:cNvPr id="1" name="">
          <a:extLst>
            <a:ext uri="{FF2B5EF4-FFF2-40B4-BE49-F238E27FC236}">
              <a16:creationId xmlns:a16="http://schemas.microsoft.com/office/drawing/2014/main" id="{937DDD13-D249-0920-3754-4407F10F3E88}"/>
            </a:ext>
          </a:extLst>
        </p:cNvPr>
        <p:cNvGrpSpPr/>
        <p:nvPr/>
      </p:nvGrpSpPr>
      <p:grpSpPr>
        <a:xfrm>
          <a:off x="0" y="0"/>
          <a:ext cx="0" cy="0"/>
          <a:chOff x="0" y="0"/>
          <a:chExt cx="0" cy="0"/>
        </a:xfrm>
      </p:grpSpPr>
      <p:sp>
        <p:nvSpPr>
          <p:cNvPr id="447490" name="Rectangle 2">
            <a:extLst>
              <a:ext uri="{FF2B5EF4-FFF2-40B4-BE49-F238E27FC236}">
                <a16:creationId xmlns:a16="http://schemas.microsoft.com/office/drawing/2014/main" id="{23E1E104-8FA4-A42F-5521-A7F07105C551}"/>
              </a:ext>
            </a:extLst>
          </p:cNvPr>
          <p:cNvSpPr>
            <a:spLocks noGrp="1" noChangeArrowheads="1"/>
          </p:cNvSpPr>
          <p:nvPr>
            <p:ph type="title"/>
          </p:nvPr>
        </p:nvSpPr>
        <p:spPr/>
        <p:txBody>
          <a:bodyPr/>
          <a:lstStyle/>
          <a:p>
            <a:r>
              <a:rPr lang="en-US" altLang="en-US" dirty="0"/>
              <a:t>Set Comparison – </a:t>
            </a:r>
            <a:r>
              <a:rPr lang="ja-JP" altLang="en-US" dirty="0"/>
              <a:t>“</a:t>
            </a:r>
            <a:r>
              <a:rPr lang="en-US" altLang="ja-JP" dirty="0"/>
              <a:t>all</a:t>
            </a:r>
            <a:r>
              <a:rPr lang="ja-JP" altLang="en-US" dirty="0"/>
              <a:t>”</a:t>
            </a:r>
            <a:r>
              <a:rPr lang="en-US" altLang="ja-JP" dirty="0"/>
              <a:t> Clause</a:t>
            </a:r>
            <a:endParaRPr lang="en-US" altLang="en-US" dirty="0"/>
          </a:p>
        </p:txBody>
      </p:sp>
      <p:sp>
        <p:nvSpPr>
          <p:cNvPr id="53250" name="Rectangle 3">
            <a:extLst>
              <a:ext uri="{FF2B5EF4-FFF2-40B4-BE49-F238E27FC236}">
                <a16:creationId xmlns:a16="http://schemas.microsoft.com/office/drawing/2014/main" id="{EB4BC45F-0A0D-970F-C2CC-892B3CD5B5B9}"/>
              </a:ext>
            </a:extLst>
          </p:cNvPr>
          <p:cNvSpPr>
            <a:spLocks noGrp="1" noChangeArrowheads="1"/>
          </p:cNvSpPr>
          <p:nvPr>
            <p:ph type="body" idx="1"/>
          </p:nvPr>
        </p:nvSpPr>
        <p:spPr>
          <a:xfrm>
            <a:off x="1719263" y="831057"/>
            <a:ext cx="5760529" cy="549688"/>
          </a:xfrm>
        </p:spPr>
        <p:txBody>
          <a:bodyPr/>
          <a:lstStyle/>
          <a:p>
            <a:pPr>
              <a:tabLst>
                <a:tab pos="1027510" algn="l"/>
                <a:tab pos="1372791" algn="l"/>
              </a:tabLst>
            </a:pPr>
            <a:r>
              <a:rPr lang="en-US" altLang="en-US" dirty="0"/>
              <a:t>Find the names of all instructors whose salary is greater than the salary of all instructors in the Biology department.</a:t>
            </a:r>
          </a:p>
        </p:txBody>
      </p:sp>
      <p:sp>
        <p:nvSpPr>
          <p:cNvPr id="53251" name="Text Box 4">
            <a:extLst>
              <a:ext uri="{FF2B5EF4-FFF2-40B4-BE49-F238E27FC236}">
                <a16:creationId xmlns:a16="http://schemas.microsoft.com/office/drawing/2014/main" id="{02F9A8F6-CD75-7A3F-086B-0479FC15A6E4}"/>
              </a:ext>
            </a:extLst>
          </p:cNvPr>
          <p:cNvSpPr txBox="1">
            <a:spLocks noChangeArrowheads="1"/>
          </p:cNvSpPr>
          <p:nvPr/>
        </p:nvSpPr>
        <p:spPr bwMode="auto">
          <a:xfrm>
            <a:off x="2547986" y="1332740"/>
            <a:ext cx="3763565" cy="10733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select </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name</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from </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instructor</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where </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salary </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&gt; </a:t>
            </a: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all </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select </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salary</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from </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instructor</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where </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dept name </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'Biology');</a:t>
            </a:r>
          </a:p>
        </p:txBody>
      </p:sp>
    </p:spTree>
    <p:extLst>
      <p:ext uri="{BB962C8B-B14F-4D97-AF65-F5344CB8AC3E}">
        <p14:creationId xmlns:p14="http://schemas.microsoft.com/office/powerpoint/2010/main" val="55294726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1044BB-AD30-D15F-7AAC-16F2F02CD66E}"/>
            </a:ext>
          </a:extLst>
        </p:cNvPr>
        <p:cNvGrpSpPr/>
        <p:nvPr/>
      </p:nvGrpSpPr>
      <p:grpSpPr>
        <a:xfrm>
          <a:off x="0" y="0"/>
          <a:ext cx="0" cy="0"/>
          <a:chOff x="0" y="0"/>
          <a:chExt cx="0" cy="0"/>
        </a:xfrm>
      </p:grpSpPr>
      <p:sp>
        <p:nvSpPr>
          <p:cNvPr id="449538" name="Rectangle 2">
            <a:extLst>
              <a:ext uri="{FF2B5EF4-FFF2-40B4-BE49-F238E27FC236}">
                <a16:creationId xmlns:a16="http://schemas.microsoft.com/office/drawing/2014/main" id="{3144B1B4-95EE-8CC0-7252-E4D6B88294CE}"/>
              </a:ext>
            </a:extLst>
          </p:cNvPr>
          <p:cNvSpPr>
            <a:spLocks noGrp="1" noChangeArrowheads="1"/>
          </p:cNvSpPr>
          <p:nvPr>
            <p:ph type="title"/>
          </p:nvPr>
        </p:nvSpPr>
        <p:spPr/>
        <p:txBody>
          <a:bodyPr/>
          <a:lstStyle/>
          <a:p>
            <a:r>
              <a:rPr lang="en-US" altLang="en-US" dirty="0"/>
              <a:t>Definition of </a:t>
            </a:r>
            <a:r>
              <a:rPr lang="ja-JP" altLang="en-US" dirty="0"/>
              <a:t>“</a:t>
            </a:r>
            <a:r>
              <a:rPr lang="en-US" altLang="ja-JP" dirty="0"/>
              <a:t>all</a:t>
            </a:r>
            <a:r>
              <a:rPr lang="ja-JP" altLang="en-US" dirty="0"/>
              <a:t>”</a:t>
            </a:r>
            <a:r>
              <a:rPr lang="en-US" altLang="ja-JP" dirty="0"/>
              <a:t> Clause</a:t>
            </a:r>
            <a:endParaRPr lang="en-US" altLang="en-US" dirty="0"/>
          </a:p>
        </p:txBody>
      </p:sp>
      <p:sp>
        <p:nvSpPr>
          <p:cNvPr id="54274" name="Rectangle 3">
            <a:extLst>
              <a:ext uri="{FF2B5EF4-FFF2-40B4-BE49-F238E27FC236}">
                <a16:creationId xmlns:a16="http://schemas.microsoft.com/office/drawing/2014/main" id="{43CC62B3-4DD3-B2CA-82F9-413C01C31FD0}"/>
              </a:ext>
            </a:extLst>
          </p:cNvPr>
          <p:cNvSpPr>
            <a:spLocks noGrp="1" noChangeArrowheads="1"/>
          </p:cNvSpPr>
          <p:nvPr>
            <p:ph type="body" idx="1"/>
          </p:nvPr>
        </p:nvSpPr>
        <p:spPr>
          <a:xfrm>
            <a:off x="1719263" y="841773"/>
            <a:ext cx="5020866" cy="286940"/>
          </a:xfrm>
        </p:spPr>
        <p:txBody>
          <a:bodyPr vert="horz" wrap="square" lIns="67866" tIns="33338" rIns="67866" bIns="33338" numCol="1" anchor="t" anchorCtr="0" compatLnSpc="1">
            <a:prstTxWarp prst="textNoShape">
              <a:avLst/>
            </a:prstTxWarp>
          </a:bodyPr>
          <a:lstStyle/>
          <a:p>
            <a:r>
              <a:rPr lang="en-US" altLang="en-US" dirty="0"/>
              <a:t>F &lt;comp&gt; </a:t>
            </a:r>
            <a:r>
              <a:rPr lang="en-US" altLang="en-US" b="1" dirty="0"/>
              <a:t>all </a:t>
            </a:r>
            <a:r>
              <a:rPr lang="en-US" altLang="en-US" i="1" dirty="0"/>
              <a:t>r </a:t>
            </a:r>
            <a:r>
              <a:rPr lang="en-US" altLang="en-US" dirty="0">
                <a:sym typeface="Symbol" panose="05050102010706020507" pitchFamily="18" charset="2"/>
              </a:rPr>
              <a:t></a:t>
            </a:r>
            <a:r>
              <a:rPr lang="en-US" altLang="en-US" i="1" dirty="0">
                <a:sym typeface="Symbol" panose="05050102010706020507" pitchFamily="18" charset="2"/>
              </a:rPr>
              <a:t>t </a:t>
            </a:r>
            <a:r>
              <a:rPr lang="en-US" altLang="en-US" dirty="0">
                <a:sym typeface="Symbol" panose="05050102010706020507" pitchFamily="18" charset="2"/>
              </a:rPr>
              <a:t></a:t>
            </a:r>
            <a:r>
              <a:rPr lang="en-US" altLang="en-US" i="1" dirty="0">
                <a:sym typeface="Symbol" panose="05050102010706020507" pitchFamily="18" charset="2"/>
              </a:rPr>
              <a:t>r</a:t>
            </a:r>
            <a:r>
              <a:rPr lang="en-US" altLang="en-US" dirty="0">
                <a:sym typeface="Symbol" panose="05050102010706020507" pitchFamily="18" charset="2"/>
              </a:rPr>
              <a:t> (F &lt;comp&gt; </a:t>
            </a:r>
            <a:r>
              <a:rPr lang="en-US" altLang="en-US" i="1" dirty="0">
                <a:sym typeface="Symbol" panose="05050102010706020507" pitchFamily="18" charset="2"/>
              </a:rPr>
              <a:t>t)</a:t>
            </a:r>
            <a:endParaRPr lang="en-US" altLang="en-US" dirty="0"/>
          </a:p>
        </p:txBody>
      </p:sp>
      <p:grpSp>
        <p:nvGrpSpPr>
          <p:cNvPr id="2" name="Group 1">
            <a:extLst>
              <a:ext uri="{FF2B5EF4-FFF2-40B4-BE49-F238E27FC236}">
                <a16:creationId xmlns:a16="http://schemas.microsoft.com/office/drawing/2014/main" id="{D141E1B6-D2C9-67A7-BCD8-6062EE2F5A95}"/>
              </a:ext>
            </a:extLst>
          </p:cNvPr>
          <p:cNvGrpSpPr>
            <a:grpSpLocks/>
          </p:cNvGrpSpPr>
          <p:nvPr/>
        </p:nvGrpSpPr>
        <p:grpSpPr bwMode="auto">
          <a:xfrm>
            <a:off x="2166937" y="1314451"/>
            <a:ext cx="5100638" cy="3164681"/>
            <a:chOff x="1238250" y="1752600"/>
            <a:chExt cx="6800850" cy="4219575"/>
          </a:xfrm>
        </p:grpSpPr>
        <p:grpSp>
          <p:nvGrpSpPr>
            <p:cNvPr id="3" name="Group 4">
              <a:extLst>
                <a:ext uri="{FF2B5EF4-FFF2-40B4-BE49-F238E27FC236}">
                  <a16:creationId xmlns:a16="http://schemas.microsoft.com/office/drawing/2014/main" id="{F76B89CC-27EE-CA5B-B01B-53A8F1442457}"/>
                </a:ext>
              </a:extLst>
            </p:cNvPr>
            <p:cNvGrpSpPr>
              <a:grpSpLocks/>
            </p:cNvGrpSpPr>
            <p:nvPr/>
          </p:nvGrpSpPr>
          <p:grpSpPr bwMode="auto">
            <a:xfrm>
              <a:off x="2619375" y="1752600"/>
              <a:ext cx="457200" cy="1066800"/>
              <a:chOff x="2448" y="1296"/>
              <a:chExt cx="288" cy="960"/>
            </a:xfrm>
          </p:grpSpPr>
          <p:sp>
            <p:nvSpPr>
              <p:cNvPr id="54293" name="Rectangle 5">
                <a:extLst>
                  <a:ext uri="{FF2B5EF4-FFF2-40B4-BE49-F238E27FC236}">
                    <a16:creationId xmlns:a16="http://schemas.microsoft.com/office/drawing/2014/main" id="{8F0200AA-EAC2-5E70-34F9-7C63F50B1D04}"/>
                  </a:ext>
                </a:extLst>
              </p:cNvPr>
              <p:cNvSpPr>
                <a:spLocks noChangeArrowheads="1"/>
              </p:cNvSpPr>
              <p:nvPr/>
            </p:nvSpPr>
            <p:spPr bwMode="auto">
              <a:xfrm>
                <a:off x="2448" y="1296"/>
                <a:ext cx="288" cy="336"/>
              </a:xfrm>
              <a:prstGeom prst="rect">
                <a:avLst/>
              </a:prstGeom>
              <a:solidFill>
                <a:schemeClr val="bg1"/>
              </a:solidFill>
              <a:ln w="12700">
                <a:solidFill>
                  <a:schemeClr val="tx1"/>
                </a:solidFill>
                <a:miter lim="800000"/>
                <a:headEnd/>
                <a:tailEnd/>
              </a:ln>
            </p:spPr>
            <p:txBody>
              <a:bodyPr wrap="none"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t>0</a:t>
                </a:r>
              </a:p>
            </p:txBody>
          </p:sp>
          <p:sp>
            <p:nvSpPr>
              <p:cNvPr id="54294" name="Rectangle 6">
                <a:extLst>
                  <a:ext uri="{FF2B5EF4-FFF2-40B4-BE49-F238E27FC236}">
                    <a16:creationId xmlns:a16="http://schemas.microsoft.com/office/drawing/2014/main" id="{48DDCD5B-7F7F-B79F-F2D9-FDC2B4C24C6A}"/>
                  </a:ext>
                </a:extLst>
              </p:cNvPr>
              <p:cNvSpPr>
                <a:spLocks noChangeArrowheads="1"/>
              </p:cNvSpPr>
              <p:nvPr/>
            </p:nvSpPr>
            <p:spPr bwMode="auto">
              <a:xfrm>
                <a:off x="2448" y="1584"/>
                <a:ext cx="288" cy="336"/>
              </a:xfrm>
              <a:prstGeom prst="rect">
                <a:avLst/>
              </a:prstGeom>
              <a:solidFill>
                <a:schemeClr val="bg1"/>
              </a:solidFill>
              <a:ln w="12700">
                <a:solidFill>
                  <a:schemeClr val="tx1"/>
                </a:solidFill>
                <a:miter lim="800000"/>
                <a:headEnd/>
                <a:tailEnd/>
              </a:ln>
            </p:spPr>
            <p:txBody>
              <a:bodyPr wrap="none"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t>5</a:t>
                </a:r>
              </a:p>
            </p:txBody>
          </p:sp>
          <p:sp>
            <p:nvSpPr>
              <p:cNvPr id="54295" name="Rectangle 7">
                <a:extLst>
                  <a:ext uri="{FF2B5EF4-FFF2-40B4-BE49-F238E27FC236}">
                    <a16:creationId xmlns:a16="http://schemas.microsoft.com/office/drawing/2014/main" id="{6E13DD71-023F-5AD1-FD60-6CAA0DD874E6}"/>
                  </a:ext>
                </a:extLst>
              </p:cNvPr>
              <p:cNvSpPr>
                <a:spLocks noChangeArrowheads="1"/>
              </p:cNvSpPr>
              <p:nvPr/>
            </p:nvSpPr>
            <p:spPr bwMode="auto">
              <a:xfrm>
                <a:off x="2448" y="1920"/>
                <a:ext cx="288" cy="336"/>
              </a:xfrm>
              <a:prstGeom prst="rect">
                <a:avLst/>
              </a:prstGeom>
              <a:solidFill>
                <a:schemeClr val="bg1"/>
              </a:solidFill>
              <a:ln w="12700">
                <a:solidFill>
                  <a:schemeClr val="tx1"/>
                </a:solidFill>
                <a:miter lim="800000"/>
                <a:headEnd/>
                <a:tailEnd/>
              </a:ln>
            </p:spPr>
            <p:txBody>
              <a:bodyPr wrap="none"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t>6</a:t>
                </a:r>
              </a:p>
            </p:txBody>
          </p:sp>
        </p:grpSp>
        <p:sp>
          <p:nvSpPr>
            <p:cNvPr id="54277" name="Text Box 8">
              <a:extLst>
                <a:ext uri="{FF2B5EF4-FFF2-40B4-BE49-F238E27FC236}">
                  <a16:creationId xmlns:a16="http://schemas.microsoft.com/office/drawing/2014/main" id="{39174D5B-0A41-EE60-F5D3-68DAA913E388}"/>
                </a:ext>
              </a:extLst>
            </p:cNvPr>
            <p:cNvSpPr txBox="1">
              <a:spLocks noChangeArrowheads="1"/>
            </p:cNvSpPr>
            <p:nvPr/>
          </p:nvSpPr>
          <p:spPr bwMode="auto">
            <a:xfrm>
              <a:off x="1593850" y="2057400"/>
              <a:ext cx="1219200" cy="400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5000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(5 &lt; </a:t>
              </a:r>
              <a:r>
                <a:rPr kumimoji="0" lang="en-US" altLang="en-US" sz="1350" b="1"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all</a:t>
              </a:r>
              <a:endPar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4278" name="Text Box 9">
              <a:extLst>
                <a:ext uri="{FF2B5EF4-FFF2-40B4-BE49-F238E27FC236}">
                  <a16:creationId xmlns:a16="http://schemas.microsoft.com/office/drawing/2014/main" id="{5A4B773F-9284-5155-3F03-0CFF59125091}"/>
                </a:ext>
              </a:extLst>
            </p:cNvPr>
            <p:cNvSpPr txBox="1">
              <a:spLocks noChangeArrowheads="1"/>
            </p:cNvSpPr>
            <p:nvPr/>
          </p:nvSpPr>
          <p:spPr bwMode="auto">
            <a:xfrm>
              <a:off x="3152775" y="2057400"/>
              <a:ext cx="1219200" cy="400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5000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 = false</a:t>
              </a:r>
            </a:p>
          </p:txBody>
        </p:sp>
        <p:sp>
          <p:nvSpPr>
            <p:cNvPr id="54279" name="Rectangle 10">
              <a:extLst>
                <a:ext uri="{FF2B5EF4-FFF2-40B4-BE49-F238E27FC236}">
                  <a16:creationId xmlns:a16="http://schemas.microsoft.com/office/drawing/2014/main" id="{D81EF5D9-1534-56A2-4213-082E9DA73F5A}"/>
                </a:ext>
              </a:extLst>
            </p:cNvPr>
            <p:cNvSpPr>
              <a:spLocks noChangeArrowheads="1"/>
            </p:cNvSpPr>
            <p:nvPr/>
          </p:nvSpPr>
          <p:spPr bwMode="auto">
            <a:xfrm>
              <a:off x="2619375" y="2971800"/>
              <a:ext cx="457200" cy="381000"/>
            </a:xfrm>
            <a:prstGeom prst="rect">
              <a:avLst/>
            </a:prstGeom>
            <a:solidFill>
              <a:schemeClr val="bg1"/>
            </a:solidFill>
            <a:ln w="12700">
              <a:solidFill>
                <a:schemeClr val="tx1"/>
              </a:solidFill>
              <a:miter lim="800000"/>
              <a:headEnd/>
              <a:tailEnd/>
            </a:ln>
          </p:spPr>
          <p:txBody>
            <a:bodyPr wrap="none"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t>6</a:t>
              </a:r>
            </a:p>
          </p:txBody>
        </p:sp>
        <p:sp>
          <p:nvSpPr>
            <p:cNvPr id="54280" name="Rectangle 11">
              <a:extLst>
                <a:ext uri="{FF2B5EF4-FFF2-40B4-BE49-F238E27FC236}">
                  <a16:creationId xmlns:a16="http://schemas.microsoft.com/office/drawing/2014/main" id="{EFC8B47E-7B0B-7EB9-162C-BC4BC9CA4BFA}"/>
                </a:ext>
              </a:extLst>
            </p:cNvPr>
            <p:cNvSpPr>
              <a:spLocks noChangeArrowheads="1"/>
            </p:cNvSpPr>
            <p:nvPr/>
          </p:nvSpPr>
          <p:spPr bwMode="auto">
            <a:xfrm>
              <a:off x="2619375" y="3276600"/>
              <a:ext cx="457200" cy="296863"/>
            </a:xfrm>
            <a:prstGeom prst="rect">
              <a:avLst/>
            </a:prstGeom>
            <a:solidFill>
              <a:schemeClr val="bg1"/>
            </a:solidFill>
            <a:ln w="12700">
              <a:solidFill>
                <a:schemeClr val="tx1"/>
              </a:solidFill>
              <a:miter lim="800000"/>
              <a:headEnd/>
              <a:tailEnd/>
            </a:ln>
          </p:spPr>
          <p:txBody>
            <a:bodyPr wrap="none"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t>10</a:t>
              </a:r>
            </a:p>
          </p:txBody>
        </p:sp>
        <p:sp>
          <p:nvSpPr>
            <p:cNvPr id="54281" name="Rectangle 12">
              <a:extLst>
                <a:ext uri="{FF2B5EF4-FFF2-40B4-BE49-F238E27FC236}">
                  <a16:creationId xmlns:a16="http://schemas.microsoft.com/office/drawing/2014/main" id="{A90371F6-4035-40FC-E9C7-7575AD71D486}"/>
                </a:ext>
              </a:extLst>
            </p:cNvPr>
            <p:cNvSpPr>
              <a:spLocks noChangeArrowheads="1"/>
            </p:cNvSpPr>
            <p:nvPr/>
          </p:nvSpPr>
          <p:spPr bwMode="auto">
            <a:xfrm>
              <a:off x="2619375" y="3730625"/>
              <a:ext cx="457200" cy="307975"/>
            </a:xfrm>
            <a:prstGeom prst="rect">
              <a:avLst/>
            </a:prstGeom>
            <a:solidFill>
              <a:schemeClr val="bg1"/>
            </a:solidFill>
            <a:ln w="12700">
              <a:solidFill>
                <a:schemeClr val="tx1"/>
              </a:solidFill>
              <a:miter lim="800000"/>
              <a:headEnd/>
              <a:tailEnd/>
            </a:ln>
          </p:spPr>
          <p:txBody>
            <a:bodyPr wrap="none"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t>4</a:t>
              </a:r>
            </a:p>
          </p:txBody>
        </p:sp>
        <p:sp>
          <p:nvSpPr>
            <p:cNvPr id="54282" name="Text Box 13">
              <a:extLst>
                <a:ext uri="{FF2B5EF4-FFF2-40B4-BE49-F238E27FC236}">
                  <a16:creationId xmlns:a16="http://schemas.microsoft.com/office/drawing/2014/main" id="{901BDA82-A071-B1EC-16CB-C93BBCF0DFFB}"/>
                </a:ext>
              </a:extLst>
            </p:cNvPr>
            <p:cNvSpPr txBox="1">
              <a:spLocks noChangeArrowheads="1"/>
            </p:cNvSpPr>
            <p:nvPr/>
          </p:nvSpPr>
          <p:spPr bwMode="auto">
            <a:xfrm>
              <a:off x="3152775" y="3216275"/>
              <a:ext cx="1219200" cy="400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5000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 = true</a:t>
              </a:r>
            </a:p>
          </p:txBody>
        </p:sp>
        <p:sp>
          <p:nvSpPr>
            <p:cNvPr id="54283" name="Rectangle 14">
              <a:extLst>
                <a:ext uri="{FF2B5EF4-FFF2-40B4-BE49-F238E27FC236}">
                  <a16:creationId xmlns:a16="http://schemas.microsoft.com/office/drawing/2014/main" id="{8E82F56E-56CF-F517-3E0B-88B2ED852ED6}"/>
                </a:ext>
              </a:extLst>
            </p:cNvPr>
            <p:cNvSpPr>
              <a:spLocks noChangeArrowheads="1"/>
            </p:cNvSpPr>
            <p:nvPr/>
          </p:nvSpPr>
          <p:spPr bwMode="auto">
            <a:xfrm>
              <a:off x="2619375" y="4035425"/>
              <a:ext cx="457200" cy="307975"/>
            </a:xfrm>
            <a:prstGeom prst="rect">
              <a:avLst/>
            </a:prstGeom>
            <a:solidFill>
              <a:schemeClr val="bg1"/>
            </a:solidFill>
            <a:ln w="12700">
              <a:solidFill>
                <a:schemeClr val="tx1"/>
              </a:solidFill>
              <a:miter lim="800000"/>
              <a:headEnd/>
              <a:tailEnd/>
            </a:ln>
          </p:spPr>
          <p:txBody>
            <a:bodyPr wrap="none"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t>5</a:t>
              </a:r>
            </a:p>
          </p:txBody>
        </p:sp>
        <p:sp>
          <p:nvSpPr>
            <p:cNvPr id="54284" name="Rectangle 15">
              <a:extLst>
                <a:ext uri="{FF2B5EF4-FFF2-40B4-BE49-F238E27FC236}">
                  <a16:creationId xmlns:a16="http://schemas.microsoft.com/office/drawing/2014/main" id="{07D8A2A0-9C86-C61C-1CDE-62736230ED79}"/>
                </a:ext>
              </a:extLst>
            </p:cNvPr>
            <p:cNvSpPr>
              <a:spLocks noChangeArrowheads="1"/>
            </p:cNvSpPr>
            <p:nvPr/>
          </p:nvSpPr>
          <p:spPr bwMode="auto">
            <a:xfrm>
              <a:off x="2619375" y="4572000"/>
              <a:ext cx="457200" cy="307975"/>
            </a:xfrm>
            <a:prstGeom prst="rect">
              <a:avLst/>
            </a:prstGeom>
            <a:solidFill>
              <a:schemeClr val="bg1"/>
            </a:solidFill>
            <a:ln w="12700">
              <a:solidFill>
                <a:schemeClr val="tx1"/>
              </a:solidFill>
              <a:miter lim="800000"/>
              <a:headEnd/>
              <a:tailEnd/>
            </a:ln>
          </p:spPr>
          <p:txBody>
            <a:bodyPr wrap="none"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t>4</a:t>
              </a:r>
            </a:p>
          </p:txBody>
        </p:sp>
        <p:sp>
          <p:nvSpPr>
            <p:cNvPr id="54285" name="Rectangle 16">
              <a:extLst>
                <a:ext uri="{FF2B5EF4-FFF2-40B4-BE49-F238E27FC236}">
                  <a16:creationId xmlns:a16="http://schemas.microsoft.com/office/drawing/2014/main" id="{2B4C5545-5DE2-EA27-6B33-D641CE213F32}"/>
                </a:ext>
              </a:extLst>
            </p:cNvPr>
            <p:cNvSpPr>
              <a:spLocks noChangeArrowheads="1"/>
            </p:cNvSpPr>
            <p:nvPr/>
          </p:nvSpPr>
          <p:spPr bwMode="auto">
            <a:xfrm>
              <a:off x="2619375" y="4876800"/>
              <a:ext cx="457200" cy="309563"/>
            </a:xfrm>
            <a:prstGeom prst="rect">
              <a:avLst/>
            </a:prstGeom>
            <a:solidFill>
              <a:schemeClr val="bg1"/>
            </a:solidFill>
            <a:ln w="12700">
              <a:solidFill>
                <a:schemeClr val="tx1"/>
              </a:solidFill>
              <a:miter lim="800000"/>
              <a:headEnd/>
              <a:tailEnd/>
            </a:ln>
          </p:spPr>
          <p:txBody>
            <a:bodyPr wrap="none"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t>6</a:t>
              </a:r>
            </a:p>
          </p:txBody>
        </p:sp>
        <p:sp>
          <p:nvSpPr>
            <p:cNvPr id="54286" name="Text Box 17">
              <a:extLst>
                <a:ext uri="{FF2B5EF4-FFF2-40B4-BE49-F238E27FC236}">
                  <a16:creationId xmlns:a16="http://schemas.microsoft.com/office/drawing/2014/main" id="{E3EB04BF-FF79-0DE6-539B-B0B11EFF4C8E}"/>
                </a:ext>
              </a:extLst>
            </p:cNvPr>
            <p:cNvSpPr txBox="1">
              <a:spLocks noChangeArrowheads="1"/>
            </p:cNvSpPr>
            <p:nvPr/>
          </p:nvSpPr>
          <p:spPr bwMode="auto">
            <a:xfrm>
              <a:off x="1704975" y="4800600"/>
              <a:ext cx="1676400"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5000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(5 </a:t>
              </a: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sym typeface="Symbol" panose="05050102010706020507" pitchFamily="18" charset="2"/>
                </a:rPr>
                <a:t></a:t>
              </a: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350" b="1"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all</a:t>
              </a:r>
            </a:p>
          </p:txBody>
        </p:sp>
        <p:sp>
          <p:nvSpPr>
            <p:cNvPr id="54287" name="Text Box 18">
              <a:extLst>
                <a:ext uri="{FF2B5EF4-FFF2-40B4-BE49-F238E27FC236}">
                  <a16:creationId xmlns:a16="http://schemas.microsoft.com/office/drawing/2014/main" id="{168520C6-4884-39A5-EA30-C9F468CD3E65}"/>
                </a:ext>
              </a:extLst>
            </p:cNvPr>
            <p:cNvSpPr txBox="1">
              <a:spLocks noChangeArrowheads="1"/>
            </p:cNvSpPr>
            <p:nvPr/>
          </p:nvSpPr>
          <p:spPr bwMode="auto">
            <a:xfrm>
              <a:off x="3163888" y="4786314"/>
              <a:ext cx="4572000"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5000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 = true (since 5 </a:t>
              </a: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sym typeface="Symbol" panose="05050102010706020507" pitchFamily="18" charset="2"/>
                </a:rPr>
                <a:t> </a:t>
              </a: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sym typeface="Symbol" panose="05050102010706020507" pitchFamily="18" charset="2"/>
                </a:rPr>
                <a:t>4 and 5 </a:t>
              </a: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sym typeface="Symbol" panose="05050102010706020507" pitchFamily="18" charset="2"/>
                </a:rPr>
                <a:t></a:t>
              </a: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sym typeface="Symbol" panose="05050102010706020507" pitchFamily="18" charset="2"/>
                </a:rPr>
                <a:t> 6)</a:t>
              </a:r>
              <a:endPar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sym typeface="Symbol" panose="05050102010706020507" pitchFamily="18" charset="2"/>
              </a:endParaRPr>
            </a:p>
          </p:txBody>
        </p:sp>
        <p:sp>
          <p:nvSpPr>
            <p:cNvPr id="54288" name="Text Box 19">
              <a:extLst>
                <a:ext uri="{FF2B5EF4-FFF2-40B4-BE49-F238E27FC236}">
                  <a16:creationId xmlns:a16="http://schemas.microsoft.com/office/drawing/2014/main" id="{7BA0EECF-B134-B472-EA91-A6F04CA637C8}"/>
                </a:ext>
              </a:extLst>
            </p:cNvPr>
            <p:cNvSpPr txBox="1">
              <a:spLocks noChangeArrowheads="1"/>
            </p:cNvSpPr>
            <p:nvPr/>
          </p:nvSpPr>
          <p:spPr bwMode="auto">
            <a:xfrm>
              <a:off x="1651001" y="3228975"/>
              <a:ext cx="1219200" cy="400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5000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(5 &lt; </a:t>
              </a:r>
              <a:r>
                <a:rPr kumimoji="0" lang="en-US" altLang="en-US" sz="1350" b="1"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all</a:t>
              </a:r>
              <a:endPar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4289" name="Text Box 20">
              <a:extLst>
                <a:ext uri="{FF2B5EF4-FFF2-40B4-BE49-F238E27FC236}">
                  <a16:creationId xmlns:a16="http://schemas.microsoft.com/office/drawing/2014/main" id="{D9523048-E8DD-EDD8-598C-21C5B2DAE1C5}"/>
                </a:ext>
              </a:extLst>
            </p:cNvPr>
            <p:cNvSpPr txBox="1">
              <a:spLocks noChangeArrowheads="1"/>
            </p:cNvSpPr>
            <p:nvPr/>
          </p:nvSpPr>
          <p:spPr bwMode="auto">
            <a:xfrm>
              <a:off x="3152775" y="3959226"/>
              <a:ext cx="1219200" cy="400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5000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 = false</a:t>
              </a:r>
            </a:p>
          </p:txBody>
        </p:sp>
        <p:sp>
          <p:nvSpPr>
            <p:cNvPr id="54290" name="Text Box 21">
              <a:extLst>
                <a:ext uri="{FF2B5EF4-FFF2-40B4-BE49-F238E27FC236}">
                  <a16:creationId xmlns:a16="http://schemas.microsoft.com/office/drawing/2014/main" id="{5A4458AB-A2E1-7426-B8B6-3BCA4ADB964B}"/>
                </a:ext>
              </a:extLst>
            </p:cNvPr>
            <p:cNvSpPr txBox="1">
              <a:spLocks noChangeArrowheads="1"/>
            </p:cNvSpPr>
            <p:nvPr/>
          </p:nvSpPr>
          <p:spPr bwMode="auto">
            <a:xfrm>
              <a:off x="1704975" y="3962400"/>
              <a:ext cx="1219200" cy="400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5000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(5 = </a:t>
              </a:r>
              <a:r>
                <a:rPr kumimoji="0" lang="en-US" altLang="en-US" sz="1350" b="1"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all</a:t>
              </a:r>
              <a:endPar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4291" name="Rectangle 22">
              <a:extLst>
                <a:ext uri="{FF2B5EF4-FFF2-40B4-BE49-F238E27FC236}">
                  <a16:creationId xmlns:a16="http://schemas.microsoft.com/office/drawing/2014/main" id="{EE26B554-4F0A-5F17-0AD7-B688A2EE45DA}"/>
                </a:ext>
              </a:extLst>
            </p:cNvPr>
            <p:cNvSpPr>
              <a:spLocks noChangeArrowheads="1"/>
            </p:cNvSpPr>
            <p:nvPr/>
          </p:nvSpPr>
          <p:spPr bwMode="auto">
            <a:xfrm>
              <a:off x="1238250" y="5257800"/>
              <a:ext cx="68008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67866" tIns="33338" rIns="67866" bIns="33338"/>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a:t>
              </a:r>
              <a:r>
                <a:rPr kumimoji="0" lang="en-US" altLang="en-US" sz="135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sym typeface="Symbol" panose="05050102010706020507" pitchFamily="18" charset="2"/>
                </a:rPr>
                <a:t></a:t>
              </a:r>
              <a:r>
                <a:rPr kumimoji="0" lang="en-US" altLang="en-US" sz="135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 </a:t>
              </a:r>
              <a:r>
                <a:rPr kumimoji="0" lang="en-US" altLang="en-US" sz="1350" b="1"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all</a:t>
              </a:r>
              <a:r>
                <a:rPr kumimoji="0" lang="en-US" altLang="en-US" sz="135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 </a:t>
              </a:r>
              <a:r>
                <a:rPr kumimoji="0" lang="en-US" altLang="en-US" sz="135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sym typeface="Symbol" panose="05050102010706020507" pitchFamily="18" charset="2"/>
                </a:rPr>
                <a:t> </a:t>
              </a:r>
              <a:r>
                <a:rPr kumimoji="0" lang="en-US" altLang="en-US" sz="1350" b="1"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sym typeface="Symbol" panose="05050102010706020507" pitchFamily="18" charset="2"/>
                </a:rPr>
                <a:t>not in</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sym typeface="Symbol" panose="05050102010706020507" pitchFamily="18" charset="2"/>
                </a:rPr>
                <a:t>However, (= </a:t>
              </a:r>
              <a:r>
                <a:rPr kumimoji="0" lang="en-US" altLang="en-US" sz="1350" b="1"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sym typeface="Symbol" panose="05050102010706020507" pitchFamily="18" charset="2"/>
                </a:rPr>
                <a:t>all</a:t>
              </a:r>
              <a:r>
                <a:rPr kumimoji="0" lang="en-US" altLang="en-US" sz="135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sym typeface="Symbol" panose="05050102010706020507" pitchFamily="18" charset="2"/>
                </a:rPr>
                <a:t>)  </a:t>
              </a:r>
              <a:r>
                <a:rPr kumimoji="0" lang="en-US" altLang="en-US" sz="1350" b="1"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sym typeface="Symbol" panose="05050102010706020507" pitchFamily="18" charset="2"/>
                </a:rPr>
                <a:t>in</a:t>
              </a:r>
            </a:p>
          </p:txBody>
        </p:sp>
        <p:sp>
          <p:nvSpPr>
            <p:cNvPr id="54292" name="Line 23">
              <a:extLst>
                <a:ext uri="{FF2B5EF4-FFF2-40B4-BE49-F238E27FC236}">
                  <a16:creationId xmlns:a16="http://schemas.microsoft.com/office/drawing/2014/main" id="{65739073-E755-AFD5-0132-8208E86749F0}"/>
                </a:ext>
              </a:extLst>
            </p:cNvPr>
            <p:cNvSpPr>
              <a:spLocks noChangeShapeType="1"/>
            </p:cNvSpPr>
            <p:nvPr/>
          </p:nvSpPr>
          <p:spPr bwMode="auto">
            <a:xfrm flipH="1">
              <a:off x="3016250" y="5603875"/>
              <a:ext cx="109538" cy="2286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IN"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grpSp>
    </p:spTree>
    <p:extLst>
      <p:ext uri="{BB962C8B-B14F-4D97-AF65-F5344CB8AC3E}">
        <p14:creationId xmlns:p14="http://schemas.microsoft.com/office/powerpoint/2010/main" val="67108731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1F4248-FC43-744B-707C-B5D23E3E4677}"/>
            </a:ext>
          </a:extLst>
        </p:cNvPr>
        <p:cNvGrpSpPr/>
        <p:nvPr/>
      </p:nvGrpSpPr>
      <p:grpSpPr>
        <a:xfrm>
          <a:off x="0" y="0"/>
          <a:ext cx="0" cy="0"/>
          <a:chOff x="0" y="0"/>
          <a:chExt cx="0" cy="0"/>
        </a:xfrm>
      </p:grpSpPr>
      <p:sp>
        <p:nvSpPr>
          <p:cNvPr id="451586" name="Rectangle 2">
            <a:extLst>
              <a:ext uri="{FF2B5EF4-FFF2-40B4-BE49-F238E27FC236}">
                <a16:creationId xmlns:a16="http://schemas.microsoft.com/office/drawing/2014/main" id="{A4039ACB-DCE7-2DE6-4340-7EDF654F50DF}"/>
              </a:ext>
            </a:extLst>
          </p:cNvPr>
          <p:cNvSpPr>
            <a:spLocks noGrp="1" noChangeArrowheads="1"/>
          </p:cNvSpPr>
          <p:nvPr>
            <p:ph type="title"/>
          </p:nvPr>
        </p:nvSpPr>
        <p:spPr/>
        <p:txBody>
          <a:bodyPr/>
          <a:lstStyle/>
          <a:p>
            <a:r>
              <a:rPr lang="en-US" altLang="en-US" dirty="0"/>
              <a:t>Test for Empty Relations</a:t>
            </a:r>
          </a:p>
        </p:txBody>
      </p:sp>
      <p:sp>
        <p:nvSpPr>
          <p:cNvPr id="55298" name="Rectangle 3">
            <a:extLst>
              <a:ext uri="{FF2B5EF4-FFF2-40B4-BE49-F238E27FC236}">
                <a16:creationId xmlns:a16="http://schemas.microsoft.com/office/drawing/2014/main" id="{A152D7C5-5509-C67A-A47F-4AB29B730FE0}"/>
              </a:ext>
            </a:extLst>
          </p:cNvPr>
          <p:cNvSpPr>
            <a:spLocks noGrp="1" noChangeArrowheads="1"/>
          </p:cNvSpPr>
          <p:nvPr>
            <p:ph type="body" idx="1"/>
          </p:nvPr>
        </p:nvSpPr>
        <p:spPr>
          <a:xfrm>
            <a:off x="1719263" y="829866"/>
            <a:ext cx="5702469" cy="2087070"/>
          </a:xfrm>
        </p:spPr>
        <p:txBody>
          <a:bodyPr/>
          <a:lstStyle/>
          <a:p>
            <a:r>
              <a:rPr lang="en-US" altLang="en-US" dirty="0"/>
              <a:t>The </a:t>
            </a:r>
            <a:r>
              <a:rPr lang="en-US" altLang="en-US" b="1" dirty="0"/>
              <a:t>exists</a:t>
            </a:r>
            <a:r>
              <a:rPr lang="en-US" altLang="en-US" dirty="0"/>
              <a:t> construct returns the value </a:t>
            </a:r>
            <a:r>
              <a:rPr lang="en-US" altLang="en-US" b="1" dirty="0"/>
              <a:t>true</a:t>
            </a:r>
            <a:r>
              <a:rPr lang="en-US" altLang="en-US" dirty="0"/>
              <a:t> if the argument subquery is nonempty.</a:t>
            </a:r>
          </a:p>
          <a:p>
            <a:r>
              <a:rPr lang="en-US" altLang="en-US" b="1" dirty="0"/>
              <a:t>exists </a:t>
            </a:r>
            <a:r>
              <a:rPr lang="en-US" altLang="en-US" i="1" dirty="0"/>
              <a:t> r </a:t>
            </a:r>
            <a:r>
              <a:rPr lang="en-US" altLang="en-US" dirty="0">
                <a:sym typeface="Symbol" panose="05050102010706020507" pitchFamily="18" charset="2"/>
              </a:rPr>
              <a:t> </a:t>
            </a:r>
            <a:r>
              <a:rPr lang="en-US" altLang="en-US" i="1" dirty="0">
                <a:sym typeface="Symbol" panose="05050102010706020507" pitchFamily="18" charset="2"/>
              </a:rPr>
              <a:t>r </a:t>
            </a:r>
            <a:r>
              <a:rPr lang="en-US" altLang="en-US" dirty="0">
                <a:sym typeface="Symbol" panose="05050102010706020507" pitchFamily="18" charset="2"/>
              </a:rPr>
              <a:t> </a:t>
            </a:r>
            <a:r>
              <a:rPr lang="en-US" altLang="en-US" i="1" dirty="0"/>
              <a:t>Ø</a:t>
            </a:r>
            <a:endParaRPr lang="en-US" altLang="en-US" dirty="0">
              <a:sym typeface="Symbol" panose="05050102010706020507" pitchFamily="18" charset="2"/>
            </a:endParaRPr>
          </a:p>
          <a:p>
            <a:r>
              <a:rPr lang="en-US" altLang="en-US" b="1" dirty="0">
                <a:sym typeface="Symbol" panose="05050102010706020507" pitchFamily="18" charset="2"/>
              </a:rPr>
              <a:t>not exists </a:t>
            </a:r>
            <a:r>
              <a:rPr lang="en-US" altLang="en-US" i="1" dirty="0"/>
              <a:t>r </a:t>
            </a:r>
            <a:r>
              <a:rPr lang="en-US" altLang="en-US" dirty="0">
                <a:sym typeface="Symbol" panose="05050102010706020507" pitchFamily="18" charset="2"/>
              </a:rPr>
              <a:t> </a:t>
            </a:r>
            <a:r>
              <a:rPr lang="en-US" altLang="en-US" i="1" dirty="0">
                <a:sym typeface="Symbol" panose="05050102010706020507" pitchFamily="18" charset="2"/>
              </a:rPr>
              <a:t>r </a:t>
            </a:r>
            <a:r>
              <a:rPr lang="en-US" altLang="en-US" dirty="0">
                <a:sym typeface="Symbol" panose="05050102010706020507" pitchFamily="18" charset="2"/>
              </a:rPr>
              <a:t>= </a:t>
            </a:r>
            <a:r>
              <a:rPr lang="en-US" altLang="en-US" i="1" dirty="0"/>
              <a:t>Ø</a:t>
            </a:r>
          </a:p>
        </p:txBody>
      </p:sp>
    </p:spTree>
    <p:extLst>
      <p:ext uri="{BB962C8B-B14F-4D97-AF65-F5344CB8AC3E}">
        <p14:creationId xmlns:p14="http://schemas.microsoft.com/office/powerpoint/2010/main" val="416922256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2C3DE4-6DD4-C1CD-27F6-3ADFC202F5C5}"/>
            </a:ext>
          </a:extLst>
        </p:cNvPr>
        <p:cNvGrpSpPr/>
        <p:nvPr/>
      </p:nvGrpSpPr>
      <p:grpSpPr>
        <a:xfrm>
          <a:off x="0" y="0"/>
          <a:ext cx="0" cy="0"/>
          <a:chOff x="0" y="0"/>
          <a:chExt cx="0" cy="0"/>
        </a:xfrm>
      </p:grpSpPr>
      <p:sp>
        <p:nvSpPr>
          <p:cNvPr id="453634" name="Rectangle 2">
            <a:extLst>
              <a:ext uri="{FF2B5EF4-FFF2-40B4-BE49-F238E27FC236}">
                <a16:creationId xmlns:a16="http://schemas.microsoft.com/office/drawing/2014/main" id="{5DD4718F-2A70-B7C1-6AED-A3F76FD9B5B5}"/>
              </a:ext>
            </a:extLst>
          </p:cNvPr>
          <p:cNvSpPr>
            <a:spLocks noGrp="1" noChangeArrowheads="1"/>
          </p:cNvSpPr>
          <p:nvPr>
            <p:ph type="title"/>
          </p:nvPr>
        </p:nvSpPr>
        <p:spPr/>
        <p:txBody>
          <a:bodyPr/>
          <a:lstStyle/>
          <a:p>
            <a:r>
              <a:rPr lang="en-US" altLang="en-US" dirty="0"/>
              <a:t>Use of </a:t>
            </a:r>
            <a:r>
              <a:rPr lang="ja-JP" altLang="en-US" dirty="0"/>
              <a:t>“</a:t>
            </a:r>
            <a:r>
              <a:rPr lang="en-US" altLang="ja-JP" dirty="0"/>
              <a:t>exists</a:t>
            </a:r>
            <a:r>
              <a:rPr lang="ja-JP" altLang="en-US" dirty="0"/>
              <a:t>”</a:t>
            </a:r>
            <a:r>
              <a:rPr lang="en-US" altLang="ja-JP" dirty="0"/>
              <a:t> Clause</a:t>
            </a:r>
            <a:endParaRPr lang="en-US" altLang="en-US" dirty="0"/>
          </a:p>
        </p:txBody>
      </p:sp>
      <p:sp>
        <p:nvSpPr>
          <p:cNvPr id="56322" name="Rectangle 3">
            <a:extLst>
              <a:ext uri="{FF2B5EF4-FFF2-40B4-BE49-F238E27FC236}">
                <a16:creationId xmlns:a16="http://schemas.microsoft.com/office/drawing/2014/main" id="{631F4DFE-CAFB-9E9F-5D12-81921294DFC6}"/>
              </a:ext>
            </a:extLst>
          </p:cNvPr>
          <p:cNvSpPr>
            <a:spLocks noGrp="1" noChangeArrowheads="1"/>
          </p:cNvSpPr>
          <p:nvPr>
            <p:ph type="body" idx="1"/>
          </p:nvPr>
        </p:nvSpPr>
        <p:spPr>
          <a:xfrm>
            <a:off x="1719263" y="820342"/>
            <a:ext cx="5888773" cy="3677840"/>
          </a:xfrm>
        </p:spPr>
        <p:txBody>
          <a:bodyPr/>
          <a:lstStyle/>
          <a:p>
            <a:r>
              <a:rPr lang="en-US" altLang="en-US" dirty="0"/>
              <a:t>Yet another way of specifying the query “Find all courses taught in both the Fall 2017 semester and in the Spring 2018 semester”</a:t>
            </a:r>
          </a:p>
          <a:p>
            <a:pPr>
              <a:buFont typeface="Monotype Sorts" charset="2"/>
              <a:buNone/>
            </a:pPr>
            <a:r>
              <a:rPr lang="en-US" altLang="en-US" b="1" dirty="0"/>
              <a:t>	   select </a:t>
            </a:r>
            <a:r>
              <a:rPr lang="en-US" altLang="en-US" i="1" dirty="0"/>
              <a:t>course_id</a:t>
            </a:r>
            <a:br>
              <a:rPr lang="en-US" altLang="en-US" i="1" dirty="0"/>
            </a:br>
            <a:r>
              <a:rPr lang="en-US" altLang="en-US" i="1" dirty="0"/>
              <a:t>   </a:t>
            </a:r>
            <a:r>
              <a:rPr lang="en-US" altLang="en-US" b="1" dirty="0"/>
              <a:t>from </a:t>
            </a:r>
            <a:r>
              <a:rPr lang="en-US" altLang="en-US" i="1" dirty="0"/>
              <a:t>section </a:t>
            </a:r>
            <a:r>
              <a:rPr lang="en-US" altLang="en-US" b="1" dirty="0"/>
              <a:t>as </a:t>
            </a:r>
            <a:r>
              <a:rPr lang="en-US" altLang="en-US" i="1" dirty="0"/>
              <a:t>S</a:t>
            </a:r>
            <a:br>
              <a:rPr lang="en-US" altLang="en-US" i="1" dirty="0"/>
            </a:br>
            <a:r>
              <a:rPr lang="en-US" altLang="en-US" i="1" dirty="0"/>
              <a:t>   </a:t>
            </a:r>
            <a:r>
              <a:rPr lang="en-US" altLang="en-US" b="1" dirty="0"/>
              <a:t>where </a:t>
            </a:r>
            <a:r>
              <a:rPr lang="en-US" altLang="en-US" i="1" dirty="0"/>
              <a:t>semester </a:t>
            </a:r>
            <a:r>
              <a:rPr lang="en-US" altLang="en-US" dirty="0"/>
              <a:t>= 'Fall' </a:t>
            </a:r>
            <a:r>
              <a:rPr lang="en-US" altLang="en-US" b="1" dirty="0"/>
              <a:t>and </a:t>
            </a:r>
            <a:r>
              <a:rPr lang="en-US" altLang="en-US" i="1" dirty="0"/>
              <a:t>year </a:t>
            </a:r>
            <a:r>
              <a:rPr lang="en-US" altLang="en-US" dirty="0"/>
              <a:t>= 2017 </a:t>
            </a:r>
            <a:r>
              <a:rPr lang="en-US" altLang="en-US" b="1" dirty="0"/>
              <a:t>and </a:t>
            </a:r>
            <a:br>
              <a:rPr lang="en-US" altLang="en-US" b="1" dirty="0"/>
            </a:br>
            <a:r>
              <a:rPr lang="en-US" altLang="en-US" b="1" dirty="0"/>
              <a:t>               exists  </a:t>
            </a:r>
            <a:r>
              <a:rPr lang="en-US" altLang="en-US" dirty="0"/>
              <a:t>(</a:t>
            </a:r>
            <a:r>
              <a:rPr lang="en-US" altLang="en-US" b="1" dirty="0"/>
              <a:t>select </a:t>
            </a:r>
            <a:r>
              <a:rPr lang="en-US" altLang="en-US" dirty="0"/>
              <a:t>*</a:t>
            </a:r>
            <a:br>
              <a:rPr lang="en-US" altLang="en-US" dirty="0"/>
            </a:br>
            <a:r>
              <a:rPr lang="en-US" altLang="en-US" dirty="0"/>
              <a:t>                            </a:t>
            </a:r>
            <a:r>
              <a:rPr lang="en-US" altLang="en-US" b="1" dirty="0"/>
              <a:t>from </a:t>
            </a:r>
            <a:r>
              <a:rPr lang="en-US" altLang="en-US" i="1" dirty="0"/>
              <a:t>section </a:t>
            </a:r>
            <a:r>
              <a:rPr lang="en-US" altLang="en-US" b="1" dirty="0"/>
              <a:t>as </a:t>
            </a:r>
            <a:r>
              <a:rPr lang="en-US" altLang="en-US" i="1" dirty="0"/>
              <a:t>T</a:t>
            </a:r>
            <a:br>
              <a:rPr lang="en-US" altLang="en-US" i="1" dirty="0"/>
            </a:br>
            <a:r>
              <a:rPr lang="en-US" altLang="en-US" i="1" dirty="0"/>
              <a:t>                            </a:t>
            </a:r>
            <a:r>
              <a:rPr lang="en-US" altLang="en-US" b="1" dirty="0"/>
              <a:t>where </a:t>
            </a:r>
            <a:r>
              <a:rPr lang="en-US" altLang="en-US" i="1" dirty="0"/>
              <a:t>semester </a:t>
            </a:r>
            <a:r>
              <a:rPr lang="en-US" altLang="en-US" dirty="0"/>
              <a:t>= 'Spring' </a:t>
            </a:r>
            <a:r>
              <a:rPr lang="en-US" altLang="en-US" b="1" dirty="0"/>
              <a:t>and </a:t>
            </a:r>
            <a:r>
              <a:rPr lang="en-US" altLang="en-US" i="1" dirty="0"/>
              <a:t>year</a:t>
            </a:r>
            <a:r>
              <a:rPr lang="en-US" altLang="en-US" dirty="0"/>
              <a:t>= 2018 </a:t>
            </a:r>
            <a:br>
              <a:rPr lang="en-US" altLang="en-US" dirty="0"/>
            </a:br>
            <a:r>
              <a:rPr lang="en-US" altLang="en-US" dirty="0"/>
              <a:t>                                        </a:t>
            </a:r>
            <a:r>
              <a:rPr lang="en-US" altLang="en-US" b="1" dirty="0"/>
              <a:t>and </a:t>
            </a:r>
            <a:r>
              <a:rPr lang="en-US" altLang="en-US" i="1" dirty="0"/>
              <a:t>S</a:t>
            </a:r>
            <a:r>
              <a:rPr lang="en-US" altLang="en-US" dirty="0"/>
              <a:t>.</a:t>
            </a:r>
            <a:r>
              <a:rPr lang="en-US" altLang="en-US" i="1" dirty="0"/>
              <a:t>course_id </a:t>
            </a:r>
            <a:r>
              <a:rPr lang="en-US" altLang="en-US" dirty="0"/>
              <a:t>= </a:t>
            </a:r>
            <a:r>
              <a:rPr lang="en-US" altLang="en-US" i="1" dirty="0"/>
              <a:t>T</a:t>
            </a:r>
            <a:r>
              <a:rPr lang="en-US" altLang="en-US" dirty="0"/>
              <a:t>.</a:t>
            </a:r>
            <a:r>
              <a:rPr lang="en-US" altLang="en-US" i="1" dirty="0"/>
              <a:t>course_id</a:t>
            </a:r>
            <a:r>
              <a:rPr lang="en-US" altLang="en-US" dirty="0"/>
              <a:t>);</a:t>
            </a:r>
          </a:p>
          <a:p>
            <a:pPr>
              <a:buFont typeface="Monotype Sorts" charset="2"/>
              <a:buNone/>
            </a:pPr>
            <a:r>
              <a:rPr lang="en-US" altLang="en-US" sz="600" dirty="0"/>
              <a:t> </a:t>
            </a:r>
          </a:p>
          <a:p>
            <a:r>
              <a:rPr lang="en-US" altLang="en-US" b="1" dirty="0">
                <a:solidFill>
                  <a:srgbClr val="002060"/>
                </a:solidFill>
              </a:rPr>
              <a:t>Correlation name</a:t>
            </a:r>
            <a:r>
              <a:rPr lang="en-US" altLang="en-US" dirty="0"/>
              <a:t> – variable S  in the outer query</a:t>
            </a:r>
            <a:endParaRPr lang="en-US" altLang="en-US" b="1" dirty="0">
              <a:solidFill>
                <a:srgbClr val="000099"/>
              </a:solidFill>
            </a:endParaRPr>
          </a:p>
          <a:p>
            <a:r>
              <a:rPr lang="en-US" altLang="en-US" b="1" dirty="0">
                <a:solidFill>
                  <a:srgbClr val="002060"/>
                </a:solidFill>
              </a:rPr>
              <a:t>Correlated subquery </a:t>
            </a:r>
            <a:r>
              <a:rPr lang="en-US" altLang="en-US" dirty="0"/>
              <a:t>– the inner query</a:t>
            </a:r>
          </a:p>
          <a:p>
            <a:pPr>
              <a:buFont typeface="Monotype Sorts" charset="2"/>
              <a:buNone/>
            </a:pPr>
            <a:endParaRPr lang="en-US" altLang="en-US" b="1" dirty="0">
              <a:solidFill>
                <a:srgbClr val="000099"/>
              </a:solidFill>
            </a:endParaRPr>
          </a:p>
        </p:txBody>
      </p:sp>
    </p:spTree>
    <p:extLst>
      <p:ext uri="{BB962C8B-B14F-4D97-AF65-F5344CB8AC3E}">
        <p14:creationId xmlns:p14="http://schemas.microsoft.com/office/powerpoint/2010/main" val="61234792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PhAnim="0">
  <p:cSld>
    <p:spTree>
      <p:nvGrpSpPr>
        <p:cNvPr id="1" name="">
          <a:extLst>
            <a:ext uri="{FF2B5EF4-FFF2-40B4-BE49-F238E27FC236}">
              <a16:creationId xmlns:a16="http://schemas.microsoft.com/office/drawing/2014/main" id="{038F6E65-49C8-6D2A-D3D5-CF80B07FAD83}"/>
            </a:ext>
          </a:extLst>
        </p:cNvPr>
        <p:cNvGrpSpPr/>
        <p:nvPr/>
      </p:nvGrpSpPr>
      <p:grpSpPr>
        <a:xfrm>
          <a:off x="0" y="0"/>
          <a:ext cx="0" cy="0"/>
          <a:chOff x="0" y="0"/>
          <a:chExt cx="0" cy="0"/>
        </a:xfrm>
      </p:grpSpPr>
      <p:sp>
        <p:nvSpPr>
          <p:cNvPr id="454658" name="Rectangle 2">
            <a:extLst>
              <a:ext uri="{FF2B5EF4-FFF2-40B4-BE49-F238E27FC236}">
                <a16:creationId xmlns:a16="http://schemas.microsoft.com/office/drawing/2014/main" id="{0817BE68-DC06-9224-1E2B-A15E173EBF9C}"/>
              </a:ext>
            </a:extLst>
          </p:cNvPr>
          <p:cNvSpPr>
            <a:spLocks noGrp="1" noChangeArrowheads="1"/>
          </p:cNvSpPr>
          <p:nvPr>
            <p:ph type="title"/>
          </p:nvPr>
        </p:nvSpPr>
        <p:spPr/>
        <p:txBody>
          <a:bodyPr/>
          <a:lstStyle/>
          <a:p>
            <a:r>
              <a:rPr lang="en-US" altLang="en-US" dirty="0"/>
              <a:t>Use of </a:t>
            </a:r>
            <a:r>
              <a:rPr lang="ja-JP" altLang="en-US" dirty="0"/>
              <a:t>“</a:t>
            </a:r>
            <a:r>
              <a:rPr lang="en-US" altLang="ja-JP" dirty="0"/>
              <a:t>not exists</a:t>
            </a:r>
            <a:r>
              <a:rPr lang="ja-JP" altLang="en-US" dirty="0"/>
              <a:t>”</a:t>
            </a:r>
            <a:r>
              <a:rPr lang="en-US" altLang="ja-JP" dirty="0"/>
              <a:t> Clause</a:t>
            </a:r>
            <a:endParaRPr lang="en-US" altLang="en-US" dirty="0"/>
          </a:p>
        </p:txBody>
      </p:sp>
      <p:sp>
        <p:nvSpPr>
          <p:cNvPr id="57346" name="Rectangle 3">
            <a:extLst>
              <a:ext uri="{FF2B5EF4-FFF2-40B4-BE49-F238E27FC236}">
                <a16:creationId xmlns:a16="http://schemas.microsoft.com/office/drawing/2014/main" id="{67E111DE-D5EF-14C9-8433-723886788DDE}"/>
              </a:ext>
            </a:extLst>
          </p:cNvPr>
          <p:cNvSpPr>
            <a:spLocks noGrp="1" noChangeArrowheads="1"/>
          </p:cNvSpPr>
          <p:nvPr>
            <p:ph type="body" idx="1"/>
          </p:nvPr>
        </p:nvSpPr>
        <p:spPr>
          <a:xfrm>
            <a:off x="1719263" y="829866"/>
            <a:ext cx="5677827" cy="3458943"/>
          </a:xfrm>
        </p:spPr>
        <p:txBody>
          <a:bodyPr/>
          <a:lstStyle/>
          <a:p>
            <a:pPr>
              <a:tabLst>
                <a:tab pos="346472" algn="l"/>
                <a:tab pos="770335" algn="l"/>
                <a:tab pos="1160860" algn="l"/>
              </a:tabLst>
            </a:pPr>
            <a:r>
              <a:rPr lang="en-US" altLang="en-US" dirty="0"/>
              <a:t>Find all students who have taken all courses offered in the Biology department.</a:t>
            </a:r>
          </a:p>
          <a:p>
            <a:pPr>
              <a:tabLst>
                <a:tab pos="346472" algn="l"/>
                <a:tab pos="770335" algn="l"/>
                <a:tab pos="1160860" algn="l"/>
              </a:tabLst>
            </a:pPr>
            <a:endParaRPr lang="en-US" altLang="en-US" dirty="0"/>
          </a:p>
          <a:p>
            <a:pPr>
              <a:tabLst>
                <a:tab pos="346472" algn="l"/>
                <a:tab pos="770335" algn="l"/>
                <a:tab pos="1160860" algn="l"/>
              </a:tabLst>
            </a:pPr>
            <a:endParaRPr lang="en-US" altLang="en-US" dirty="0"/>
          </a:p>
          <a:p>
            <a:pPr>
              <a:tabLst>
                <a:tab pos="346472" algn="l"/>
                <a:tab pos="770335" algn="l"/>
                <a:tab pos="1160860" algn="l"/>
              </a:tabLst>
            </a:pPr>
            <a:endParaRPr lang="en-US" altLang="en-US" dirty="0"/>
          </a:p>
          <a:p>
            <a:pPr>
              <a:tabLst>
                <a:tab pos="346472" algn="l"/>
                <a:tab pos="770335" algn="l"/>
                <a:tab pos="1160860" algn="l"/>
              </a:tabLst>
            </a:pPr>
            <a:endParaRPr lang="en-US" altLang="en-US" dirty="0"/>
          </a:p>
          <a:p>
            <a:pPr>
              <a:tabLst>
                <a:tab pos="346472" algn="l"/>
                <a:tab pos="770335" algn="l"/>
                <a:tab pos="1160860" algn="l"/>
              </a:tabLst>
            </a:pPr>
            <a:endParaRPr lang="en-US" altLang="en-US" dirty="0"/>
          </a:p>
          <a:p>
            <a:pPr>
              <a:tabLst>
                <a:tab pos="346472" algn="l"/>
                <a:tab pos="770335" algn="l"/>
                <a:tab pos="1160860" algn="l"/>
              </a:tabLst>
            </a:pPr>
            <a:endParaRPr lang="en-US" altLang="en-US" dirty="0"/>
          </a:p>
          <a:p>
            <a:pPr>
              <a:tabLst>
                <a:tab pos="346472" algn="l"/>
                <a:tab pos="770335" algn="l"/>
                <a:tab pos="1160860" algn="l"/>
              </a:tabLst>
            </a:pPr>
            <a:endParaRPr lang="en-US" altLang="en-US" dirty="0"/>
          </a:p>
          <a:p>
            <a:pPr>
              <a:tabLst>
                <a:tab pos="346472" algn="l"/>
                <a:tab pos="770335" algn="l"/>
                <a:tab pos="1160860" algn="l"/>
              </a:tabLst>
            </a:pPr>
            <a:endParaRPr lang="en-US" altLang="en-US" dirty="0"/>
          </a:p>
          <a:p>
            <a:pPr>
              <a:tabLst>
                <a:tab pos="346472" algn="l"/>
                <a:tab pos="770335" algn="l"/>
                <a:tab pos="1160860" algn="l"/>
              </a:tabLst>
            </a:pPr>
            <a:endParaRPr lang="en-US" altLang="en-US" dirty="0"/>
          </a:p>
          <a:p>
            <a:pPr>
              <a:tabLst>
                <a:tab pos="346472" algn="l"/>
                <a:tab pos="770335" algn="l"/>
                <a:tab pos="1160860" algn="l"/>
              </a:tabLst>
            </a:pPr>
            <a:r>
              <a:rPr lang="en-US" altLang="en-US" dirty="0"/>
              <a:t>Note that X – Y = Ø   </a:t>
            </a:r>
            <a:r>
              <a:rPr lang="en-US" altLang="en-US" dirty="0">
                <a:sym typeface="Symbol" panose="05050102010706020507" pitchFamily="18" charset="2"/>
              </a:rPr>
              <a:t>   X Y</a:t>
            </a:r>
            <a:endParaRPr lang="en-US" altLang="en-US" dirty="0"/>
          </a:p>
          <a:p>
            <a:pPr>
              <a:tabLst>
                <a:tab pos="346472" algn="l"/>
                <a:tab pos="770335" algn="l"/>
                <a:tab pos="1160860" algn="l"/>
              </a:tabLst>
            </a:pPr>
            <a:r>
              <a:rPr lang="en-US" altLang="en-US" dirty="0">
                <a:sym typeface="Symbol" panose="05050102010706020507" pitchFamily="18" charset="2"/>
              </a:rPr>
              <a:t>Note: Cannot write this query using = all and its variants</a:t>
            </a:r>
            <a:endParaRPr lang="en-US" altLang="en-US" dirty="0"/>
          </a:p>
        </p:txBody>
      </p:sp>
      <p:sp>
        <p:nvSpPr>
          <p:cNvPr id="57347" name="Text Box 4">
            <a:extLst>
              <a:ext uri="{FF2B5EF4-FFF2-40B4-BE49-F238E27FC236}">
                <a16:creationId xmlns:a16="http://schemas.microsoft.com/office/drawing/2014/main" id="{AA052AD0-BB57-DBBA-23B6-CD76C138EC34}"/>
              </a:ext>
            </a:extLst>
          </p:cNvPr>
          <p:cNvSpPr txBox="1">
            <a:spLocks noChangeArrowheads="1"/>
          </p:cNvSpPr>
          <p:nvPr/>
        </p:nvSpPr>
        <p:spPr bwMode="auto">
          <a:xfrm>
            <a:off x="2445375" y="1339025"/>
            <a:ext cx="5125857" cy="2712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0"/>
              </a:spcBef>
              <a:spcAft>
                <a:spcPct val="0"/>
              </a:spcAft>
              <a:buClrTx/>
              <a:buSzTx/>
              <a:buFontTx/>
              <a:buNone/>
              <a:tabLst/>
              <a:defRPr/>
            </a:pPr>
            <a:r>
              <a:rPr kumimoji="1"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select distinct </a:t>
            </a:r>
            <a:r>
              <a:rPr kumimoji="1"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a:t>
            </a:r>
            <a:r>
              <a:rPr kumimoji="1"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r>
              <a:rPr kumimoji="1"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ID</a:t>
            </a:r>
            <a:r>
              <a:rPr kumimoji="1"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1"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a:t>
            </a:r>
            <a:r>
              <a:rPr kumimoji="1"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r>
              <a:rPr kumimoji="1"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name</a:t>
            </a:r>
          </a:p>
          <a:p>
            <a:pPr marL="0" marR="0" lvl="0" indent="0" algn="l" defTabSz="685800" rtl="0" eaLnBrk="0" fontAlgn="base" latinLnBrk="0" hangingPunct="0">
              <a:lnSpc>
                <a:spcPct val="100000"/>
              </a:lnSpc>
              <a:spcBef>
                <a:spcPct val="0"/>
              </a:spcBef>
              <a:spcAft>
                <a:spcPct val="0"/>
              </a:spcAft>
              <a:buClrTx/>
              <a:buSzTx/>
              <a:buFontTx/>
              <a:buNone/>
              <a:tabLst/>
              <a:defRPr/>
            </a:pPr>
            <a:r>
              <a:rPr kumimoji="1"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from </a:t>
            </a:r>
            <a:r>
              <a:rPr kumimoji="1"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student </a:t>
            </a:r>
            <a:r>
              <a:rPr kumimoji="1"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as </a:t>
            </a:r>
            <a:r>
              <a:rPr kumimoji="1"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a:t>
            </a:r>
          </a:p>
          <a:p>
            <a:pPr marL="0" marR="0" lvl="0" indent="0" algn="l" defTabSz="685800" rtl="0" eaLnBrk="0" fontAlgn="base" latinLnBrk="0" hangingPunct="0">
              <a:lnSpc>
                <a:spcPct val="100000"/>
              </a:lnSpc>
              <a:spcBef>
                <a:spcPct val="0"/>
              </a:spcBef>
              <a:spcAft>
                <a:spcPct val="0"/>
              </a:spcAft>
              <a:buClrTx/>
              <a:buSzTx/>
              <a:buFontTx/>
              <a:buNone/>
              <a:tabLst/>
              <a:defRPr/>
            </a:pPr>
            <a:r>
              <a:rPr kumimoji="1"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where not exists </a:t>
            </a:r>
            <a:r>
              <a:rPr kumimoji="1"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1"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select </a:t>
            </a:r>
            <a:r>
              <a:rPr kumimoji="1" lang="en-US" altLang="en-US" sz="1200"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course_id</a:t>
            </a:r>
            <a:endParaRPr kumimoji="1"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a:p>
            <a:pPr marL="0" marR="0" lvl="0" indent="0" algn="l" defTabSz="685800" rtl="0" eaLnBrk="0" fontAlgn="base" latinLnBrk="0" hangingPunct="0">
              <a:lnSpc>
                <a:spcPct val="100000"/>
              </a:lnSpc>
              <a:spcBef>
                <a:spcPct val="0"/>
              </a:spcBef>
              <a:spcAft>
                <a:spcPct val="0"/>
              </a:spcAft>
              <a:buClrTx/>
              <a:buSzTx/>
              <a:buFontTx/>
              <a:buNone/>
              <a:tabLst/>
              <a:defRPr/>
            </a:pPr>
            <a:r>
              <a:rPr kumimoji="1"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from </a:t>
            </a:r>
            <a:r>
              <a:rPr kumimoji="1"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course</a:t>
            </a:r>
          </a:p>
          <a:p>
            <a:pPr marL="0" marR="0" lvl="0" indent="0" algn="l" defTabSz="685800" rtl="0" eaLnBrk="0" fontAlgn="base" latinLnBrk="0" hangingPunct="0">
              <a:lnSpc>
                <a:spcPct val="100000"/>
              </a:lnSpc>
              <a:spcBef>
                <a:spcPct val="0"/>
              </a:spcBef>
              <a:spcAft>
                <a:spcPct val="0"/>
              </a:spcAft>
              <a:buClrTx/>
              <a:buSzTx/>
              <a:buFontTx/>
              <a:buNone/>
              <a:tabLst/>
              <a:defRPr/>
            </a:pPr>
            <a:r>
              <a:rPr kumimoji="1"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where </a:t>
            </a:r>
            <a:r>
              <a:rPr kumimoji="1" lang="en-US" altLang="en-US" sz="1200"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dept_name</a:t>
            </a:r>
            <a:r>
              <a:rPr kumimoji="1"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1"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'Biology')</a:t>
            </a:r>
          </a:p>
          <a:p>
            <a:pPr marL="0" marR="0" lvl="0" indent="0" algn="l" defTabSz="685800" rtl="0" eaLnBrk="0" fontAlgn="base" latinLnBrk="0" hangingPunct="0">
              <a:lnSpc>
                <a:spcPct val="100000"/>
              </a:lnSpc>
              <a:spcBef>
                <a:spcPct val="0"/>
              </a:spcBef>
              <a:spcAft>
                <a:spcPct val="0"/>
              </a:spcAft>
              <a:buClrTx/>
              <a:buSzTx/>
              <a:buFontTx/>
              <a:buNone/>
              <a:tabLst/>
              <a:defRPr/>
            </a:pPr>
            <a:r>
              <a:rPr kumimoji="1"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except</a:t>
            </a:r>
          </a:p>
          <a:p>
            <a:pPr marL="0" marR="0" lvl="0" indent="0" algn="l" defTabSz="685800" rtl="0" eaLnBrk="0" fontAlgn="base" latinLnBrk="0" hangingPunct="0">
              <a:lnSpc>
                <a:spcPct val="100000"/>
              </a:lnSpc>
              <a:spcBef>
                <a:spcPct val="0"/>
              </a:spcBef>
              <a:spcAft>
                <a:spcPct val="0"/>
              </a:spcAft>
              <a:buClrTx/>
              <a:buSzTx/>
              <a:buFontTx/>
              <a:buNone/>
              <a:tabLst/>
              <a:defRPr/>
            </a:pPr>
            <a:r>
              <a:rPr kumimoji="1"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1"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select </a:t>
            </a:r>
            <a:r>
              <a:rPr kumimoji="1" lang="en-US" altLang="en-US" sz="1200"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T</a:t>
            </a:r>
            <a:r>
              <a:rPr kumimoji="1" lang="en-US" altLang="en-US" sz="1200" b="0" i="0"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a:t>
            </a:r>
            <a:r>
              <a:rPr kumimoji="1" lang="en-US" altLang="en-US" sz="1200"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course_id</a:t>
            </a:r>
            <a:endParaRPr kumimoji="1"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a:p>
            <a:pPr marL="0" marR="0" lvl="0" indent="0" algn="l" defTabSz="685800" rtl="0" eaLnBrk="0" fontAlgn="base" latinLnBrk="0" hangingPunct="0">
              <a:lnSpc>
                <a:spcPct val="100000"/>
              </a:lnSpc>
              <a:spcBef>
                <a:spcPct val="0"/>
              </a:spcBef>
              <a:spcAft>
                <a:spcPct val="0"/>
              </a:spcAft>
              <a:buClrTx/>
              <a:buSzTx/>
              <a:buFontTx/>
              <a:buNone/>
              <a:tabLst/>
              <a:defRPr/>
            </a:pPr>
            <a:r>
              <a:rPr kumimoji="1"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from </a:t>
            </a:r>
            <a:r>
              <a:rPr kumimoji="1"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takes </a:t>
            </a:r>
            <a:r>
              <a:rPr kumimoji="1"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as </a:t>
            </a:r>
            <a:r>
              <a:rPr kumimoji="1"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T</a:t>
            </a:r>
          </a:p>
          <a:p>
            <a:pPr marL="0" marR="0" lvl="0" indent="0" algn="l" defTabSz="685800" rtl="0" eaLnBrk="0" fontAlgn="base" latinLnBrk="0" hangingPunct="0">
              <a:lnSpc>
                <a:spcPct val="100000"/>
              </a:lnSpc>
              <a:spcBef>
                <a:spcPct val="0"/>
              </a:spcBef>
              <a:spcAft>
                <a:spcPct val="0"/>
              </a:spcAft>
              <a:buClrTx/>
              <a:buSzTx/>
              <a:buFontTx/>
              <a:buNone/>
              <a:tabLst/>
              <a:defRPr/>
            </a:pPr>
            <a:r>
              <a:rPr kumimoji="1"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where </a:t>
            </a:r>
            <a:r>
              <a:rPr kumimoji="1"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a:t>
            </a:r>
            <a:r>
              <a:rPr kumimoji="1"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r>
              <a:rPr kumimoji="1"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ID </a:t>
            </a:r>
            <a:r>
              <a:rPr kumimoji="1"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1"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T</a:t>
            </a:r>
            <a:r>
              <a:rPr kumimoji="1"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r>
              <a:rPr kumimoji="1"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ID</a:t>
            </a:r>
            <a:r>
              <a:rPr kumimoji="1"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p>
          <a:p>
            <a:pPr marL="214313" marR="0" lvl="0" indent="0" algn="l" defTabSz="685800" rtl="0" eaLnBrk="0" fontAlgn="base" latinLnBrk="0" hangingPunct="0">
              <a:lnSpc>
                <a:spcPct val="100000"/>
              </a:lnSpc>
              <a:spcBef>
                <a:spcPct val="0"/>
              </a:spcBef>
              <a:spcAft>
                <a:spcPct val="0"/>
              </a:spcAft>
              <a:buClr>
                <a:srgbClr val="FF9933"/>
              </a:buClr>
              <a:buSzPct val="110000"/>
              <a:buFontTx/>
              <a:buNone/>
              <a:tabLst/>
              <a:defRPr/>
            </a:pPr>
            <a:endParaRPr kumimoji="1"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a:p>
            <a:pPr marL="428625" marR="0" lvl="0" indent="-214313" algn="l" defTabSz="685800" rtl="0" eaLnBrk="0" fontAlgn="base" latinLnBrk="0" hangingPunct="0">
              <a:lnSpc>
                <a:spcPct val="100000"/>
              </a:lnSpc>
              <a:spcBef>
                <a:spcPct val="0"/>
              </a:spcBef>
              <a:spcAft>
                <a:spcPct val="0"/>
              </a:spcAft>
              <a:buClr>
                <a:srgbClr val="FF9933"/>
              </a:buClr>
              <a:buSzPct val="110000"/>
              <a:buFont typeface="Arial" panose="020B0604020202020204" pitchFamily="34" charset="0"/>
              <a:buChar char="•"/>
              <a:tabLst/>
              <a:defRPr/>
            </a:pP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First nested query lists all courses offered in Biology</a:t>
            </a:r>
          </a:p>
          <a:p>
            <a:pPr marL="428625" marR="0" lvl="0" indent="-214313" algn="l" defTabSz="685800" rtl="0" eaLnBrk="0" fontAlgn="base" latinLnBrk="0" hangingPunct="0">
              <a:lnSpc>
                <a:spcPct val="100000"/>
              </a:lnSpc>
              <a:spcBef>
                <a:spcPct val="0"/>
              </a:spcBef>
              <a:spcAft>
                <a:spcPct val="0"/>
              </a:spcAft>
              <a:buClr>
                <a:srgbClr val="FF9933"/>
              </a:buClr>
              <a:buSzPct val="110000"/>
              <a:buFont typeface="Arial" panose="020B0604020202020204" pitchFamily="34" charset="0"/>
              <a:buChar char="•"/>
              <a:tabLst/>
              <a:defRPr/>
            </a:pP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Second nested query lists all courses a particular student took</a:t>
            </a:r>
          </a:p>
          <a:p>
            <a:pPr marL="214313" marR="0" lvl="0" indent="0" algn="l" defTabSz="685800" rtl="0" eaLnBrk="0" fontAlgn="base" latinLnBrk="0" hangingPunct="0">
              <a:lnSpc>
                <a:spcPct val="100000"/>
              </a:lnSpc>
              <a:spcBef>
                <a:spcPct val="0"/>
              </a:spcBef>
              <a:spcAft>
                <a:spcPct val="0"/>
              </a:spcAft>
              <a:buClr>
                <a:srgbClr val="FF9933"/>
              </a:buClr>
              <a:buSzPct val="90000"/>
              <a:buFontTx/>
              <a:buNone/>
              <a:tabLst/>
              <a:defRPr/>
            </a:pPr>
            <a:endPar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a:p>
            <a:pPr marL="0" marR="0" lvl="0" indent="0" algn="l" defTabSz="685800" rtl="0" eaLnBrk="0" fontAlgn="base" latinLnBrk="0" hangingPunct="0">
              <a:lnSpc>
                <a:spcPct val="100000"/>
              </a:lnSpc>
              <a:spcBef>
                <a:spcPct val="0"/>
              </a:spcBef>
              <a:spcAft>
                <a:spcPct val="0"/>
              </a:spcAft>
              <a:buClrTx/>
              <a:buSzTx/>
              <a:buFontTx/>
              <a:buNone/>
              <a:tabLst/>
              <a:defRPr/>
            </a:pPr>
            <a:endParaRPr kumimoji="1"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Tree>
    <p:extLst>
      <p:ext uri="{BB962C8B-B14F-4D97-AF65-F5344CB8AC3E}">
        <p14:creationId xmlns:p14="http://schemas.microsoft.com/office/powerpoint/2010/main" val="88823141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BB6165-734C-6EF4-A7A7-8725E03A8401}"/>
            </a:ext>
          </a:extLst>
        </p:cNvPr>
        <p:cNvGrpSpPr/>
        <p:nvPr/>
      </p:nvGrpSpPr>
      <p:grpSpPr>
        <a:xfrm>
          <a:off x="0" y="0"/>
          <a:ext cx="0" cy="0"/>
          <a:chOff x="0" y="0"/>
          <a:chExt cx="0" cy="0"/>
        </a:xfrm>
      </p:grpSpPr>
      <p:sp>
        <p:nvSpPr>
          <p:cNvPr id="456706" name="Rectangle 2">
            <a:extLst>
              <a:ext uri="{FF2B5EF4-FFF2-40B4-BE49-F238E27FC236}">
                <a16:creationId xmlns:a16="http://schemas.microsoft.com/office/drawing/2014/main" id="{42251ACC-64C4-B800-EF10-1966AAAA8FD6}"/>
              </a:ext>
            </a:extLst>
          </p:cNvPr>
          <p:cNvSpPr>
            <a:spLocks noGrp="1" noChangeArrowheads="1"/>
          </p:cNvSpPr>
          <p:nvPr>
            <p:ph type="title"/>
          </p:nvPr>
        </p:nvSpPr>
        <p:spPr>
          <a:xfrm>
            <a:off x="1728788" y="114300"/>
            <a:ext cx="6057900" cy="457200"/>
          </a:xfrm>
        </p:spPr>
        <p:txBody>
          <a:bodyPr/>
          <a:lstStyle/>
          <a:p>
            <a:r>
              <a:rPr lang="en-US" altLang="en-US" dirty="0"/>
              <a:t>Test for Absence of Duplicate Tuples</a:t>
            </a:r>
          </a:p>
        </p:txBody>
      </p:sp>
      <p:sp>
        <p:nvSpPr>
          <p:cNvPr id="58370" name="Rectangle 3">
            <a:extLst>
              <a:ext uri="{FF2B5EF4-FFF2-40B4-BE49-F238E27FC236}">
                <a16:creationId xmlns:a16="http://schemas.microsoft.com/office/drawing/2014/main" id="{A9AA4DF9-937B-B3D6-9DBE-D138E35B542C}"/>
              </a:ext>
            </a:extLst>
          </p:cNvPr>
          <p:cNvSpPr>
            <a:spLocks noGrp="1" noChangeArrowheads="1"/>
          </p:cNvSpPr>
          <p:nvPr>
            <p:ph type="body" idx="1"/>
          </p:nvPr>
        </p:nvSpPr>
        <p:spPr>
          <a:xfrm>
            <a:off x="1728788" y="825485"/>
            <a:ext cx="5624370" cy="3275409"/>
          </a:xfrm>
        </p:spPr>
        <p:txBody>
          <a:bodyPr/>
          <a:lstStyle/>
          <a:p>
            <a:pPr>
              <a:tabLst>
                <a:tab pos="602456" algn="l"/>
                <a:tab pos="1160860" algn="l"/>
              </a:tabLst>
            </a:pPr>
            <a:r>
              <a:rPr lang="en-US" altLang="en-US" dirty="0"/>
              <a:t>The </a:t>
            </a:r>
            <a:r>
              <a:rPr lang="en-US" altLang="en-US" b="1" dirty="0">
                <a:solidFill>
                  <a:srgbClr val="002060"/>
                </a:solidFill>
              </a:rPr>
              <a:t>unique</a:t>
            </a:r>
            <a:r>
              <a:rPr lang="en-US" altLang="en-US" dirty="0"/>
              <a:t> construct tests whether a subquery has any duplicate tuples in its result.</a:t>
            </a:r>
          </a:p>
          <a:p>
            <a:pPr>
              <a:tabLst>
                <a:tab pos="602456" algn="l"/>
                <a:tab pos="1160860" algn="l"/>
              </a:tabLst>
            </a:pPr>
            <a:r>
              <a:rPr lang="en-US" altLang="en-US" dirty="0"/>
              <a:t>The </a:t>
            </a:r>
            <a:r>
              <a:rPr lang="en-US" altLang="en-US" b="1" dirty="0">
                <a:solidFill>
                  <a:srgbClr val="002060"/>
                </a:solidFill>
              </a:rPr>
              <a:t>unique</a:t>
            </a:r>
            <a:r>
              <a:rPr lang="en-US" altLang="en-US" dirty="0"/>
              <a:t> construct evaluates to “true” if a given subquery contains no duplicates .</a:t>
            </a:r>
          </a:p>
          <a:p>
            <a:pPr>
              <a:tabLst>
                <a:tab pos="602456" algn="l"/>
                <a:tab pos="1160860" algn="l"/>
              </a:tabLst>
            </a:pPr>
            <a:r>
              <a:rPr lang="en-US" altLang="en-US" dirty="0"/>
              <a:t>Find all courses that were offered at most once in 2017</a:t>
            </a:r>
          </a:p>
          <a:p>
            <a:pPr lvl="1">
              <a:buNone/>
              <a:tabLst>
                <a:tab pos="602456" algn="l"/>
                <a:tab pos="1160860" algn="l"/>
              </a:tabLst>
            </a:pPr>
            <a:r>
              <a:rPr lang="en-US" altLang="en-US" b="1" dirty="0"/>
              <a:t>    select </a:t>
            </a:r>
            <a:r>
              <a:rPr lang="en-US" altLang="en-US" i="1" dirty="0" err="1"/>
              <a:t>T</a:t>
            </a:r>
            <a:r>
              <a:rPr lang="en-US" altLang="en-US" dirty="0" err="1"/>
              <a:t>.</a:t>
            </a:r>
            <a:r>
              <a:rPr lang="en-US" altLang="en-US" i="1" dirty="0" err="1"/>
              <a:t>course_id</a:t>
            </a:r>
            <a:br>
              <a:rPr lang="en-US" altLang="en-US" i="1" dirty="0"/>
            </a:br>
            <a:r>
              <a:rPr lang="en-US" altLang="en-US" b="1" dirty="0"/>
              <a:t>from </a:t>
            </a:r>
            <a:r>
              <a:rPr lang="en-US" altLang="en-US" i="1" dirty="0"/>
              <a:t>course </a:t>
            </a:r>
            <a:r>
              <a:rPr lang="en-US" altLang="en-US" b="1" dirty="0"/>
              <a:t>as </a:t>
            </a:r>
            <a:r>
              <a:rPr lang="en-US" altLang="en-US" i="1" dirty="0"/>
              <a:t>T</a:t>
            </a:r>
            <a:br>
              <a:rPr lang="en-US" altLang="en-US" i="1" dirty="0"/>
            </a:br>
            <a:r>
              <a:rPr lang="en-US" altLang="en-US" b="1" dirty="0"/>
              <a:t>where unique </a:t>
            </a:r>
            <a:r>
              <a:rPr lang="en-US" altLang="en-US" dirty="0"/>
              <a:t>( </a:t>
            </a:r>
            <a:r>
              <a:rPr lang="en-US" altLang="en-US" b="1" dirty="0"/>
              <a:t>select </a:t>
            </a:r>
            <a:r>
              <a:rPr lang="en-US" altLang="en-US" i="1" dirty="0" err="1"/>
              <a:t>R</a:t>
            </a:r>
            <a:r>
              <a:rPr lang="en-US" altLang="en-US" dirty="0" err="1"/>
              <a:t>.</a:t>
            </a:r>
            <a:r>
              <a:rPr lang="en-US" altLang="en-US" i="1" dirty="0" err="1"/>
              <a:t>course_id</a:t>
            </a:r>
            <a:br>
              <a:rPr lang="en-US" altLang="en-US" i="1" dirty="0"/>
            </a:br>
            <a:r>
              <a:rPr lang="en-US" altLang="en-US" i="1" dirty="0"/>
              <a:t>                           </a:t>
            </a:r>
            <a:r>
              <a:rPr lang="en-US" altLang="en-US" b="1" dirty="0"/>
              <a:t>from </a:t>
            </a:r>
            <a:r>
              <a:rPr lang="en-US" altLang="en-US" i="1" dirty="0"/>
              <a:t>section </a:t>
            </a:r>
            <a:r>
              <a:rPr lang="en-US" altLang="en-US" b="1" dirty="0"/>
              <a:t>as </a:t>
            </a:r>
            <a:r>
              <a:rPr lang="en-US" altLang="en-US" i="1" dirty="0"/>
              <a:t>R</a:t>
            </a:r>
            <a:br>
              <a:rPr lang="en-US" altLang="en-US" i="1" dirty="0"/>
            </a:br>
            <a:r>
              <a:rPr lang="en-US" altLang="en-US" i="1" dirty="0"/>
              <a:t>                           </a:t>
            </a:r>
            <a:r>
              <a:rPr lang="en-US" altLang="en-US" b="1" dirty="0"/>
              <a:t>where </a:t>
            </a:r>
            <a:r>
              <a:rPr lang="en-US" altLang="en-US" i="1" dirty="0" err="1"/>
              <a:t>T</a:t>
            </a:r>
            <a:r>
              <a:rPr lang="en-US" altLang="en-US" dirty="0" err="1"/>
              <a:t>.</a:t>
            </a:r>
            <a:r>
              <a:rPr lang="en-US" altLang="en-US" i="1" dirty="0" err="1"/>
              <a:t>course_id</a:t>
            </a:r>
            <a:r>
              <a:rPr lang="en-US" altLang="en-US" dirty="0"/>
              <a:t>= </a:t>
            </a:r>
            <a:r>
              <a:rPr lang="en-US" altLang="en-US" i="1" dirty="0" err="1"/>
              <a:t>R</a:t>
            </a:r>
            <a:r>
              <a:rPr lang="en-US" altLang="en-US" dirty="0" err="1"/>
              <a:t>.</a:t>
            </a:r>
            <a:r>
              <a:rPr lang="en-US" altLang="en-US" i="1" dirty="0" err="1"/>
              <a:t>course_id</a:t>
            </a:r>
            <a:r>
              <a:rPr lang="en-US" altLang="en-US" i="1" dirty="0"/>
              <a:t> </a:t>
            </a:r>
            <a:br>
              <a:rPr lang="en-US" altLang="en-US" i="1" dirty="0"/>
            </a:br>
            <a:r>
              <a:rPr lang="en-US" altLang="en-US" i="1" dirty="0"/>
              <a:t>                                       </a:t>
            </a:r>
            <a:r>
              <a:rPr lang="en-US" altLang="en-US" b="1" dirty="0"/>
              <a:t>and </a:t>
            </a:r>
            <a:r>
              <a:rPr lang="en-US" altLang="en-US" i="1" dirty="0" err="1"/>
              <a:t>R</a:t>
            </a:r>
            <a:r>
              <a:rPr lang="en-US" altLang="en-US" dirty="0" err="1"/>
              <a:t>.</a:t>
            </a:r>
            <a:r>
              <a:rPr lang="en-US" altLang="en-US" i="1" dirty="0" err="1"/>
              <a:t>year</a:t>
            </a:r>
            <a:r>
              <a:rPr lang="en-US" altLang="en-US" i="1" dirty="0"/>
              <a:t> </a:t>
            </a:r>
            <a:r>
              <a:rPr lang="en-US" altLang="en-US" dirty="0"/>
              <a:t>= 2017);</a:t>
            </a:r>
          </a:p>
        </p:txBody>
      </p:sp>
    </p:spTree>
    <p:extLst>
      <p:ext uri="{BB962C8B-B14F-4D97-AF65-F5344CB8AC3E}">
        <p14:creationId xmlns:p14="http://schemas.microsoft.com/office/powerpoint/2010/main" val="407020135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26737C-1534-CBCE-CF55-AB5710D355F1}"/>
            </a:ext>
          </a:extLst>
        </p:cNvPr>
        <p:cNvGrpSpPr/>
        <p:nvPr/>
      </p:nvGrpSpPr>
      <p:grpSpPr>
        <a:xfrm>
          <a:off x="0" y="0"/>
          <a:ext cx="0" cy="0"/>
          <a:chOff x="0" y="0"/>
          <a:chExt cx="0" cy="0"/>
        </a:xfrm>
      </p:grpSpPr>
      <p:sp>
        <p:nvSpPr>
          <p:cNvPr id="458754" name="Rectangle 2">
            <a:extLst>
              <a:ext uri="{FF2B5EF4-FFF2-40B4-BE49-F238E27FC236}">
                <a16:creationId xmlns:a16="http://schemas.microsoft.com/office/drawing/2014/main" id="{67905AA6-4DF7-D4BC-4EE8-C201563CDBD0}"/>
              </a:ext>
            </a:extLst>
          </p:cNvPr>
          <p:cNvSpPr>
            <a:spLocks noGrp="1" noChangeArrowheads="1"/>
          </p:cNvSpPr>
          <p:nvPr>
            <p:ph type="title"/>
          </p:nvPr>
        </p:nvSpPr>
        <p:spPr>
          <a:xfrm>
            <a:off x="1719263" y="1852613"/>
            <a:ext cx="6057900" cy="457200"/>
          </a:xfrm>
        </p:spPr>
        <p:txBody>
          <a:bodyPr/>
          <a:lstStyle/>
          <a:p>
            <a:r>
              <a:rPr lang="en-US" altLang="en-US" dirty="0"/>
              <a:t>Subqueries in the From Clause</a:t>
            </a:r>
          </a:p>
        </p:txBody>
      </p:sp>
    </p:spTree>
    <p:extLst>
      <p:ext uri="{BB962C8B-B14F-4D97-AF65-F5344CB8AC3E}">
        <p14:creationId xmlns:p14="http://schemas.microsoft.com/office/powerpoint/2010/main" val="123102144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F0C8C9-AA0D-0C47-6AD8-63392F8CF631}"/>
            </a:ext>
          </a:extLst>
        </p:cNvPr>
        <p:cNvGrpSpPr/>
        <p:nvPr/>
      </p:nvGrpSpPr>
      <p:grpSpPr>
        <a:xfrm>
          <a:off x="0" y="0"/>
          <a:ext cx="0" cy="0"/>
          <a:chOff x="0" y="0"/>
          <a:chExt cx="0" cy="0"/>
        </a:xfrm>
      </p:grpSpPr>
      <p:sp>
        <p:nvSpPr>
          <p:cNvPr id="458754" name="Rectangle 2">
            <a:extLst>
              <a:ext uri="{FF2B5EF4-FFF2-40B4-BE49-F238E27FC236}">
                <a16:creationId xmlns:a16="http://schemas.microsoft.com/office/drawing/2014/main" id="{99D23A38-C1DC-EA83-0AA8-D4FBC4C1D0A9}"/>
              </a:ext>
            </a:extLst>
          </p:cNvPr>
          <p:cNvSpPr>
            <a:spLocks noGrp="1" noChangeArrowheads="1"/>
          </p:cNvSpPr>
          <p:nvPr>
            <p:ph type="title"/>
          </p:nvPr>
        </p:nvSpPr>
        <p:spPr/>
        <p:txBody>
          <a:bodyPr/>
          <a:lstStyle/>
          <a:p>
            <a:r>
              <a:rPr lang="en-US" altLang="en-US" dirty="0"/>
              <a:t>Subqueries in the Form Clause</a:t>
            </a:r>
          </a:p>
        </p:txBody>
      </p:sp>
      <p:sp>
        <p:nvSpPr>
          <p:cNvPr id="44034" name="Rectangle 3">
            <a:extLst>
              <a:ext uri="{FF2B5EF4-FFF2-40B4-BE49-F238E27FC236}">
                <a16:creationId xmlns:a16="http://schemas.microsoft.com/office/drawing/2014/main" id="{EFDD21BD-58AC-7DD8-AA9F-43A750D2B6F0}"/>
              </a:ext>
            </a:extLst>
          </p:cNvPr>
          <p:cNvSpPr>
            <a:spLocks noGrp="1" noChangeArrowheads="1"/>
          </p:cNvSpPr>
          <p:nvPr>
            <p:ph type="body" idx="1"/>
          </p:nvPr>
        </p:nvSpPr>
        <p:spPr>
          <a:xfrm>
            <a:off x="1719263" y="802434"/>
            <a:ext cx="5582621" cy="3657600"/>
          </a:xfrm>
        </p:spPr>
        <p:txBody>
          <a:bodyPr/>
          <a:lstStyle/>
          <a:p>
            <a:pPr>
              <a:tabLst>
                <a:tab pos="859631" algn="l"/>
                <a:tab pos="1206104" algn="l"/>
                <a:tab pos="1283494" algn="l"/>
              </a:tabLst>
            </a:pPr>
            <a:r>
              <a:rPr lang="en-US" altLang="en-US" dirty="0"/>
              <a:t>SQL allows a subquery expression to be used in the </a:t>
            </a:r>
            <a:r>
              <a:rPr lang="en-US" altLang="en-US" b="1" dirty="0"/>
              <a:t>from </a:t>
            </a:r>
            <a:r>
              <a:rPr lang="en-US" altLang="en-US" dirty="0"/>
              <a:t>clause</a:t>
            </a:r>
          </a:p>
          <a:p>
            <a:pPr>
              <a:tabLst>
                <a:tab pos="859631" algn="l"/>
                <a:tab pos="1206104" algn="l"/>
                <a:tab pos="1283494" algn="l"/>
              </a:tabLst>
            </a:pPr>
            <a:r>
              <a:rPr lang="en-US" altLang="en-US" dirty="0"/>
              <a:t>Find the average instructors’ salaries of those departments where the average salary is greater than $42,000.”</a:t>
            </a:r>
          </a:p>
          <a:p>
            <a:pPr lvl="1">
              <a:buNone/>
              <a:tabLst>
                <a:tab pos="859631" algn="l"/>
                <a:tab pos="1206104" algn="l"/>
                <a:tab pos="1283494" algn="l"/>
              </a:tabLst>
            </a:pPr>
            <a:r>
              <a:rPr lang="en-US" altLang="en-US" b="1" dirty="0"/>
              <a:t>     select </a:t>
            </a:r>
            <a:r>
              <a:rPr lang="en-US" altLang="en-US" i="1" dirty="0"/>
              <a:t>dept_name</a:t>
            </a:r>
            <a:r>
              <a:rPr lang="en-US" altLang="en-US" dirty="0"/>
              <a:t>, </a:t>
            </a:r>
            <a:r>
              <a:rPr lang="en-US" altLang="en-US" i="1" dirty="0" err="1"/>
              <a:t>avg_salary</a:t>
            </a:r>
            <a:br>
              <a:rPr lang="en-US" altLang="en-US" i="1" dirty="0"/>
            </a:br>
            <a:r>
              <a:rPr lang="en-US" altLang="en-US" b="1" dirty="0"/>
              <a:t>from </a:t>
            </a:r>
            <a:r>
              <a:rPr lang="en-US" altLang="en-US" dirty="0"/>
              <a:t>( </a:t>
            </a:r>
            <a:r>
              <a:rPr lang="en-US" altLang="en-US" b="1" dirty="0"/>
              <a:t>select </a:t>
            </a:r>
            <a:r>
              <a:rPr lang="en-US" altLang="en-US" i="1" dirty="0"/>
              <a:t>dept_name</a:t>
            </a:r>
            <a:r>
              <a:rPr lang="en-US" altLang="en-US" dirty="0"/>
              <a:t>, </a:t>
            </a:r>
            <a:r>
              <a:rPr lang="en-US" altLang="en-US" b="1" dirty="0" err="1"/>
              <a:t>avg</a:t>
            </a:r>
            <a:r>
              <a:rPr lang="en-US" altLang="en-US" b="1" dirty="0"/>
              <a:t> </a:t>
            </a:r>
            <a:r>
              <a:rPr lang="en-US" altLang="en-US" dirty="0"/>
              <a:t>(</a:t>
            </a:r>
            <a:r>
              <a:rPr lang="en-US" altLang="en-US" i="1" dirty="0"/>
              <a:t>salary</a:t>
            </a:r>
            <a:r>
              <a:rPr lang="en-US" altLang="en-US" dirty="0"/>
              <a:t>) </a:t>
            </a:r>
            <a:r>
              <a:rPr lang="en-US" altLang="en-US" b="1" dirty="0"/>
              <a:t>as </a:t>
            </a:r>
            <a:r>
              <a:rPr lang="en-US" altLang="en-US" i="1" dirty="0" err="1"/>
              <a:t>avg_salary</a:t>
            </a:r>
            <a:br>
              <a:rPr lang="en-US" altLang="en-US" i="1" dirty="0"/>
            </a:br>
            <a:r>
              <a:rPr lang="en-US" altLang="en-US" i="1" dirty="0"/>
              <a:t>           </a:t>
            </a:r>
            <a:r>
              <a:rPr lang="en-US" altLang="en-US" b="1" dirty="0"/>
              <a:t>from </a:t>
            </a:r>
            <a:r>
              <a:rPr lang="en-US" altLang="en-US" i="1" dirty="0"/>
              <a:t>instructor</a:t>
            </a:r>
            <a:br>
              <a:rPr lang="en-US" altLang="en-US" i="1" dirty="0"/>
            </a:br>
            <a:r>
              <a:rPr lang="en-US" altLang="en-US" i="1" dirty="0"/>
              <a:t>           </a:t>
            </a:r>
            <a:r>
              <a:rPr lang="en-US" altLang="en-US" b="1" dirty="0"/>
              <a:t>group by </a:t>
            </a:r>
            <a:r>
              <a:rPr lang="en-US" altLang="en-US" i="1" dirty="0"/>
              <a:t>dept_name</a:t>
            </a:r>
            <a:r>
              <a:rPr lang="en-US" altLang="en-US" dirty="0"/>
              <a:t>)</a:t>
            </a:r>
            <a:br>
              <a:rPr lang="en-US" altLang="en-US" dirty="0"/>
            </a:br>
            <a:r>
              <a:rPr lang="en-US" altLang="en-US" b="1" dirty="0"/>
              <a:t>where </a:t>
            </a:r>
            <a:r>
              <a:rPr lang="en-US" altLang="en-US" i="1" dirty="0" err="1"/>
              <a:t>avg_salary</a:t>
            </a:r>
            <a:r>
              <a:rPr lang="en-US" altLang="en-US" i="1" dirty="0"/>
              <a:t> </a:t>
            </a:r>
            <a:r>
              <a:rPr lang="en-US" altLang="en-US" dirty="0"/>
              <a:t>&gt; 42000;</a:t>
            </a:r>
          </a:p>
          <a:p>
            <a:pPr>
              <a:tabLst>
                <a:tab pos="859631" algn="l"/>
                <a:tab pos="1206104" algn="l"/>
                <a:tab pos="1283494" algn="l"/>
              </a:tabLst>
            </a:pPr>
            <a:r>
              <a:rPr lang="en-US" altLang="en-US" dirty="0"/>
              <a:t>Note that we do not need to use the </a:t>
            </a:r>
            <a:r>
              <a:rPr lang="en-US" altLang="en-US" b="1" dirty="0"/>
              <a:t>having </a:t>
            </a:r>
            <a:r>
              <a:rPr lang="en-US" altLang="en-US" dirty="0"/>
              <a:t>clause</a:t>
            </a:r>
          </a:p>
          <a:p>
            <a:pPr>
              <a:tabLst>
                <a:tab pos="859631" algn="l"/>
                <a:tab pos="1206104" algn="l"/>
                <a:tab pos="1283494" algn="l"/>
              </a:tabLst>
            </a:pPr>
            <a:r>
              <a:rPr lang="en-US" altLang="en-US" dirty="0"/>
              <a:t>Another way to write above query</a:t>
            </a:r>
          </a:p>
          <a:p>
            <a:pPr marL="0" indent="0">
              <a:buNone/>
              <a:tabLst>
                <a:tab pos="859631" algn="l"/>
                <a:tab pos="1206104" algn="l"/>
                <a:tab pos="1283494" algn="l"/>
              </a:tabLst>
            </a:pPr>
            <a:r>
              <a:rPr lang="en-US" altLang="en-US" sz="600" dirty="0"/>
              <a:t> </a:t>
            </a:r>
          </a:p>
          <a:p>
            <a:pPr lvl="1">
              <a:spcBef>
                <a:spcPts val="0"/>
              </a:spcBef>
              <a:buNone/>
              <a:tabLst>
                <a:tab pos="859631" algn="l"/>
                <a:tab pos="1206104" algn="l"/>
                <a:tab pos="1283494" algn="l"/>
              </a:tabLst>
            </a:pPr>
            <a:r>
              <a:rPr lang="en-US" altLang="en-US" b="1" dirty="0"/>
              <a:t>     select </a:t>
            </a:r>
            <a:r>
              <a:rPr lang="en-US" altLang="en-US" i="1" dirty="0"/>
              <a:t>dept_name</a:t>
            </a:r>
            <a:r>
              <a:rPr lang="en-US" altLang="en-US" dirty="0"/>
              <a:t>, </a:t>
            </a:r>
            <a:r>
              <a:rPr lang="en-US" altLang="en-US" i="1" dirty="0" err="1"/>
              <a:t>avg_salary</a:t>
            </a:r>
            <a:br>
              <a:rPr lang="en-US" altLang="en-US" i="1" dirty="0"/>
            </a:br>
            <a:r>
              <a:rPr lang="en-US" altLang="en-US" b="1" dirty="0"/>
              <a:t>from </a:t>
            </a:r>
            <a:r>
              <a:rPr lang="en-US" altLang="en-US" dirty="0"/>
              <a:t>( </a:t>
            </a:r>
            <a:r>
              <a:rPr lang="en-US" altLang="en-US" b="1" dirty="0"/>
              <a:t>select </a:t>
            </a:r>
            <a:r>
              <a:rPr lang="en-US" altLang="en-US" i="1" dirty="0"/>
              <a:t>dept_name</a:t>
            </a:r>
            <a:r>
              <a:rPr lang="en-US" altLang="en-US" dirty="0"/>
              <a:t>, </a:t>
            </a:r>
            <a:r>
              <a:rPr lang="en-US" altLang="en-US" b="1" dirty="0" err="1"/>
              <a:t>avg</a:t>
            </a:r>
            <a:r>
              <a:rPr lang="en-US" altLang="en-US" b="1" dirty="0"/>
              <a:t> </a:t>
            </a:r>
            <a:r>
              <a:rPr lang="en-US" altLang="en-US" dirty="0"/>
              <a:t>(</a:t>
            </a:r>
            <a:r>
              <a:rPr lang="en-US" altLang="en-US" i="1" dirty="0"/>
              <a:t>salary</a:t>
            </a:r>
            <a:r>
              <a:rPr lang="en-US" altLang="en-US" dirty="0"/>
              <a:t>) </a:t>
            </a:r>
            <a:br>
              <a:rPr lang="en-US" altLang="en-US" i="1" dirty="0"/>
            </a:br>
            <a:r>
              <a:rPr lang="en-US" altLang="en-US" i="1" dirty="0"/>
              <a:t>           </a:t>
            </a:r>
            <a:r>
              <a:rPr lang="en-US" altLang="en-US" b="1" dirty="0"/>
              <a:t>from </a:t>
            </a:r>
            <a:r>
              <a:rPr lang="en-US" altLang="en-US" i="1" dirty="0"/>
              <a:t>instructor</a:t>
            </a:r>
            <a:br>
              <a:rPr lang="en-US" altLang="en-US" i="1" dirty="0"/>
            </a:br>
            <a:r>
              <a:rPr lang="en-US" altLang="en-US" i="1" dirty="0"/>
              <a:t>           </a:t>
            </a:r>
            <a:r>
              <a:rPr lang="en-US" altLang="en-US" b="1" dirty="0"/>
              <a:t>group by </a:t>
            </a:r>
            <a:r>
              <a:rPr lang="en-US" altLang="en-US" i="1" dirty="0"/>
              <a:t>dept_name</a:t>
            </a:r>
            <a:r>
              <a:rPr lang="en-US" altLang="en-US" dirty="0"/>
              <a:t>) </a:t>
            </a:r>
          </a:p>
          <a:p>
            <a:pPr lvl="1">
              <a:spcBef>
                <a:spcPts val="0"/>
              </a:spcBef>
              <a:buNone/>
              <a:tabLst>
                <a:tab pos="859631" algn="l"/>
                <a:tab pos="1206104" algn="l"/>
                <a:tab pos="1283494" algn="l"/>
              </a:tabLst>
            </a:pPr>
            <a:r>
              <a:rPr lang="en-US" altLang="en-US" b="1" dirty="0"/>
              <a:t>                as </a:t>
            </a:r>
            <a:r>
              <a:rPr lang="en-US" altLang="en-US" i="1" dirty="0" err="1"/>
              <a:t>dept_avg</a:t>
            </a:r>
            <a:r>
              <a:rPr lang="en-US" altLang="en-US" i="1" dirty="0"/>
              <a:t> </a:t>
            </a:r>
            <a:r>
              <a:rPr lang="en-US" altLang="en-US" dirty="0"/>
              <a:t>(</a:t>
            </a:r>
            <a:r>
              <a:rPr lang="en-US" altLang="en-US" i="1" dirty="0"/>
              <a:t>dept_name</a:t>
            </a:r>
            <a:r>
              <a:rPr lang="en-US" altLang="en-US" dirty="0"/>
              <a:t>, </a:t>
            </a:r>
            <a:r>
              <a:rPr lang="en-US" altLang="en-US" i="1" dirty="0" err="1"/>
              <a:t>avg_salary</a:t>
            </a:r>
            <a:r>
              <a:rPr lang="en-US" altLang="en-US" dirty="0"/>
              <a:t>)</a:t>
            </a:r>
          </a:p>
          <a:p>
            <a:pPr lvl="1">
              <a:spcBef>
                <a:spcPts val="0"/>
              </a:spcBef>
              <a:buNone/>
              <a:tabLst>
                <a:tab pos="859631" algn="l"/>
                <a:tab pos="1206104" algn="l"/>
                <a:tab pos="1283494" algn="l"/>
              </a:tabLst>
            </a:pPr>
            <a:r>
              <a:rPr lang="en-US" altLang="en-US" b="1" dirty="0"/>
              <a:t>    where </a:t>
            </a:r>
            <a:r>
              <a:rPr lang="en-US" altLang="en-US" i="1" dirty="0" err="1"/>
              <a:t>avg_salary</a:t>
            </a:r>
            <a:r>
              <a:rPr lang="en-US" altLang="en-US" i="1" dirty="0"/>
              <a:t> </a:t>
            </a:r>
            <a:r>
              <a:rPr lang="en-US" altLang="en-US" dirty="0"/>
              <a:t>&gt; 42000;</a:t>
            </a:r>
          </a:p>
          <a:p>
            <a:pPr>
              <a:tabLst>
                <a:tab pos="859631" algn="l"/>
                <a:tab pos="1206104" algn="l"/>
                <a:tab pos="1283494" algn="l"/>
              </a:tabLst>
            </a:pPr>
            <a:endParaRPr lang="en-US" altLang="en-US" dirty="0"/>
          </a:p>
          <a:p>
            <a:pPr>
              <a:buNone/>
              <a:tabLst>
                <a:tab pos="859631" algn="l"/>
                <a:tab pos="1206104" algn="l"/>
                <a:tab pos="1283494" algn="l"/>
              </a:tabLst>
            </a:pPr>
            <a:endParaRPr lang="en-US" altLang="en-US" dirty="0"/>
          </a:p>
        </p:txBody>
      </p:sp>
    </p:spTree>
    <p:extLst>
      <p:ext uri="{BB962C8B-B14F-4D97-AF65-F5344CB8AC3E}">
        <p14:creationId xmlns:p14="http://schemas.microsoft.com/office/powerpoint/2010/main" val="22207120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D028E6-6F77-416E-4010-F34E0C2081C1}"/>
            </a:ext>
          </a:extLst>
        </p:cNvPr>
        <p:cNvGrpSpPr/>
        <p:nvPr/>
      </p:nvGrpSpPr>
      <p:grpSpPr>
        <a:xfrm>
          <a:off x="0" y="0"/>
          <a:ext cx="0" cy="0"/>
          <a:chOff x="0" y="0"/>
          <a:chExt cx="0" cy="0"/>
        </a:xfrm>
      </p:grpSpPr>
      <p:pic>
        <p:nvPicPr>
          <p:cNvPr id="10241" name="Picture 11" descr="16x9_BG-08.jpg">
            <a:extLst>
              <a:ext uri="{FF2B5EF4-FFF2-40B4-BE49-F238E27FC236}">
                <a16:creationId xmlns:a16="http://schemas.microsoft.com/office/drawing/2014/main" id="{36BB7516-5018-6F1B-72CD-424934B1A1A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24155024-AE77-2D4C-65B4-07250D25E786}"/>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a:extLst>
              <a:ext uri="{FF2B5EF4-FFF2-40B4-BE49-F238E27FC236}">
                <a16:creationId xmlns:a16="http://schemas.microsoft.com/office/drawing/2014/main" id="{22E6D89A-5368-FEAD-6D6C-B744E2AE48B9}"/>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a:extLst>
              <a:ext uri="{FF2B5EF4-FFF2-40B4-BE49-F238E27FC236}">
                <a16:creationId xmlns:a16="http://schemas.microsoft.com/office/drawing/2014/main" id="{FEEC8A75-3C73-B0CC-9E7B-4E2233D936A0}"/>
              </a:ext>
            </a:extLst>
          </p:cNvPr>
          <p:cNvSpPr txBox="1">
            <a:spLocks noChangeArrowheads="1"/>
          </p:cNvSpPr>
          <p:nvPr/>
        </p:nvSpPr>
        <p:spPr bwMode="auto">
          <a:xfrm>
            <a:off x="0" y="1694587"/>
            <a:ext cx="91440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3600" dirty="0">
                <a:solidFill>
                  <a:schemeClr val="bg1"/>
                </a:solidFill>
              </a:rPr>
              <a:t>ER Modeling</a:t>
            </a:r>
          </a:p>
        </p:txBody>
      </p:sp>
      <p:sp>
        <p:nvSpPr>
          <p:cNvPr id="9" name="TextBox 9">
            <a:extLst>
              <a:ext uri="{FF2B5EF4-FFF2-40B4-BE49-F238E27FC236}">
                <a16:creationId xmlns:a16="http://schemas.microsoft.com/office/drawing/2014/main" id="{121DC0CE-0943-584B-D296-2D70CA32F4B8}"/>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7</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W4111_003_2024_3: Lecture 4: ER(3), Relational(3), SQL(3)			© Donald F. Ferguson, 2024</a:t>
            </a:r>
            <a:endParaRPr lang="en-US" altLang="en-US" sz="800" i="1" dirty="0">
              <a:solidFill>
                <a:schemeClr val="bg1"/>
              </a:solidFill>
            </a:endParaRPr>
          </a:p>
        </p:txBody>
      </p:sp>
    </p:spTree>
    <p:extLst>
      <p:ext uri="{BB962C8B-B14F-4D97-AF65-F5344CB8AC3E}">
        <p14:creationId xmlns:p14="http://schemas.microsoft.com/office/powerpoint/2010/main" val="36617206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DF567C-E3FE-C94E-2B2E-D297B021DA7D}"/>
            </a:ext>
          </a:extLst>
        </p:cNvPr>
        <p:cNvGrpSpPr/>
        <p:nvPr/>
      </p:nvGrpSpPr>
      <p:grpSpPr>
        <a:xfrm>
          <a:off x="0" y="0"/>
          <a:ext cx="0" cy="0"/>
          <a:chOff x="0" y="0"/>
          <a:chExt cx="0" cy="0"/>
        </a:xfrm>
      </p:grpSpPr>
      <p:sp>
        <p:nvSpPr>
          <p:cNvPr id="461826" name="Rectangle 2">
            <a:extLst>
              <a:ext uri="{FF2B5EF4-FFF2-40B4-BE49-F238E27FC236}">
                <a16:creationId xmlns:a16="http://schemas.microsoft.com/office/drawing/2014/main" id="{1FFFFBCC-3618-1F75-BE9B-BBD3EB8E55DF}"/>
              </a:ext>
            </a:extLst>
          </p:cNvPr>
          <p:cNvSpPr>
            <a:spLocks noGrp="1" noChangeArrowheads="1"/>
          </p:cNvSpPr>
          <p:nvPr>
            <p:ph type="title"/>
          </p:nvPr>
        </p:nvSpPr>
        <p:spPr/>
        <p:txBody>
          <a:bodyPr/>
          <a:lstStyle/>
          <a:p>
            <a:r>
              <a:rPr lang="en-US" altLang="en-US" dirty="0"/>
              <a:t>With Clause</a:t>
            </a:r>
          </a:p>
        </p:txBody>
      </p:sp>
      <p:sp>
        <p:nvSpPr>
          <p:cNvPr id="45058" name="Rectangle 3">
            <a:extLst>
              <a:ext uri="{FF2B5EF4-FFF2-40B4-BE49-F238E27FC236}">
                <a16:creationId xmlns:a16="http://schemas.microsoft.com/office/drawing/2014/main" id="{967ACC30-D7E7-8D70-FDD6-49CAAF3DB4FA}"/>
              </a:ext>
            </a:extLst>
          </p:cNvPr>
          <p:cNvSpPr>
            <a:spLocks noGrp="1" noChangeArrowheads="1"/>
          </p:cNvSpPr>
          <p:nvPr>
            <p:ph type="body" idx="1"/>
          </p:nvPr>
        </p:nvSpPr>
        <p:spPr>
          <a:xfrm>
            <a:off x="1719263" y="829867"/>
            <a:ext cx="5802343" cy="3677840"/>
          </a:xfrm>
        </p:spPr>
        <p:txBody>
          <a:bodyPr/>
          <a:lstStyle/>
          <a:p>
            <a:r>
              <a:rPr lang="en-US" altLang="en-US" dirty="0"/>
              <a:t>The </a:t>
            </a:r>
            <a:r>
              <a:rPr lang="en-US" altLang="en-US" b="1" dirty="0">
                <a:solidFill>
                  <a:srgbClr val="002060"/>
                </a:solidFill>
              </a:rPr>
              <a:t>with</a:t>
            </a:r>
            <a:r>
              <a:rPr lang="en-US" altLang="en-US" dirty="0"/>
              <a:t> clause provides a way of defining a temporary relation whose definition is available only to the query in which the </a:t>
            </a:r>
            <a:r>
              <a:rPr lang="en-US" altLang="en-US" b="1" dirty="0"/>
              <a:t>with</a:t>
            </a:r>
            <a:r>
              <a:rPr lang="en-US" altLang="en-US" b="1" dirty="0">
                <a:solidFill>
                  <a:schemeClr val="tx2"/>
                </a:solidFill>
              </a:rPr>
              <a:t> </a:t>
            </a:r>
            <a:r>
              <a:rPr lang="en-US" altLang="en-US" dirty="0"/>
              <a:t>clause occurs. </a:t>
            </a:r>
          </a:p>
          <a:p>
            <a:r>
              <a:rPr lang="en-US" altLang="en-US" dirty="0"/>
              <a:t>Find all departments with the maximum budget </a:t>
            </a:r>
            <a:br>
              <a:rPr lang="en-US" altLang="en-US" dirty="0"/>
            </a:br>
            <a:r>
              <a:rPr lang="en-US" altLang="en-US" sz="600" dirty="0"/>
              <a:t> </a:t>
            </a:r>
            <a:br>
              <a:rPr lang="en-US" altLang="en-US" b="1" dirty="0"/>
            </a:br>
            <a:r>
              <a:rPr lang="en-US" altLang="en-US" b="1" dirty="0"/>
              <a:t>     with </a:t>
            </a:r>
            <a:r>
              <a:rPr lang="en-US" altLang="en-US" i="1" dirty="0" err="1"/>
              <a:t>max_budget</a:t>
            </a:r>
            <a:r>
              <a:rPr lang="en-US" altLang="en-US" i="1" dirty="0"/>
              <a:t> </a:t>
            </a:r>
            <a:r>
              <a:rPr lang="en-US" altLang="en-US" dirty="0"/>
              <a:t>(</a:t>
            </a:r>
            <a:r>
              <a:rPr lang="en-US" altLang="en-US" i="1" dirty="0"/>
              <a:t>value</a:t>
            </a:r>
            <a:r>
              <a:rPr lang="en-US" altLang="en-US" dirty="0"/>
              <a:t>) </a:t>
            </a:r>
            <a:r>
              <a:rPr lang="en-US" altLang="en-US" b="1" dirty="0"/>
              <a:t>as </a:t>
            </a:r>
            <a:br>
              <a:rPr lang="en-US" altLang="en-US" b="1" dirty="0"/>
            </a:br>
            <a:r>
              <a:rPr lang="en-US" altLang="en-US" b="1" dirty="0"/>
              <a:t>             </a:t>
            </a:r>
            <a:r>
              <a:rPr lang="en-US" altLang="en-US" dirty="0"/>
              <a:t>(</a:t>
            </a:r>
            <a:r>
              <a:rPr lang="en-US" altLang="en-US" b="1" dirty="0"/>
              <a:t>select max</a:t>
            </a:r>
            <a:r>
              <a:rPr lang="en-US" altLang="en-US" dirty="0"/>
              <a:t>(</a:t>
            </a:r>
            <a:r>
              <a:rPr lang="en-US" altLang="en-US" i="1" dirty="0"/>
              <a:t>budget</a:t>
            </a:r>
            <a:r>
              <a:rPr lang="en-US" altLang="en-US" dirty="0"/>
              <a:t>)</a:t>
            </a:r>
            <a:br>
              <a:rPr lang="en-US" altLang="en-US" dirty="0"/>
            </a:br>
            <a:r>
              <a:rPr lang="en-US" altLang="en-US" dirty="0"/>
              <a:t>              </a:t>
            </a:r>
            <a:r>
              <a:rPr lang="en-US" altLang="en-US" b="1" dirty="0"/>
              <a:t>from </a:t>
            </a:r>
            <a:r>
              <a:rPr lang="en-US" altLang="en-US" i="1" dirty="0"/>
              <a:t>department</a:t>
            </a:r>
            <a:r>
              <a:rPr lang="en-US" altLang="en-US" dirty="0"/>
              <a:t>)</a:t>
            </a:r>
            <a:br>
              <a:rPr lang="en-US" altLang="en-US" dirty="0"/>
            </a:br>
            <a:r>
              <a:rPr lang="en-US" altLang="en-US" dirty="0"/>
              <a:t>     </a:t>
            </a:r>
            <a:r>
              <a:rPr lang="en-US" altLang="en-US" b="1" dirty="0"/>
              <a:t>select </a:t>
            </a:r>
            <a:r>
              <a:rPr lang="en-US" altLang="en-US" i="1" dirty="0"/>
              <a:t>department.name</a:t>
            </a:r>
            <a:br>
              <a:rPr lang="en-US" altLang="en-US" i="1" dirty="0"/>
            </a:br>
            <a:r>
              <a:rPr lang="en-US" altLang="en-US" i="1" dirty="0"/>
              <a:t>     </a:t>
            </a:r>
            <a:r>
              <a:rPr lang="en-US" altLang="en-US" b="1" dirty="0"/>
              <a:t>from </a:t>
            </a:r>
            <a:r>
              <a:rPr lang="en-US" altLang="en-US" i="1" dirty="0"/>
              <a:t>department</a:t>
            </a:r>
            <a:r>
              <a:rPr lang="en-US" altLang="en-US" dirty="0"/>
              <a:t>, </a:t>
            </a:r>
            <a:r>
              <a:rPr lang="en-US" altLang="en-US" i="1" dirty="0" err="1"/>
              <a:t>max_budget</a:t>
            </a:r>
            <a:br>
              <a:rPr lang="en-US" altLang="en-US" i="1" dirty="0"/>
            </a:br>
            <a:r>
              <a:rPr lang="en-US" altLang="en-US" i="1" dirty="0"/>
              <a:t>     </a:t>
            </a:r>
            <a:r>
              <a:rPr lang="en-US" altLang="en-US" b="1" dirty="0"/>
              <a:t>where </a:t>
            </a:r>
            <a:r>
              <a:rPr lang="en-US" altLang="en-US" i="1" dirty="0" err="1"/>
              <a:t>department</a:t>
            </a:r>
            <a:r>
              <a:rPr lang="en-US" altLang="en-US" dirty="0" err="1"/>
              <a:t>.</a:t>
            </a:r>
            <a:r>
              <a:rPr lang="en-US" altLang="en-US" i="1" dirty="0" err="1"/>
              <a:t>budget</a:t>
            </a:r>
            <a:r>
              <a:rPr lang="en-US" altLang="en-US" i="1" dirty="0"/>
              <a:t> </a:t>
            </a:r>
            <a:r>
              <a:rPr lang="en-US" altLang="en-US" dirty="0"/>
              <a:t>= </a:t>
            </a:r>
            <a:r>
              <a:rPr lang="en-US" altLang="en-US" i="1" dirty="0" err="1"/>
              <a:t>max_budget.value</a:t>
            </a:r>
            <a:r>
              <a:rPr lang="en-US" altLang="en-US" dirty="0"/>
              <a:t>;</a:t>
            </a:r>
          </a:p>
        </p:txBody>
      </p:sp>
    </p:spTree>
    <p:extLst>
      <p:ext uri="{BB962C8B-B14F-4D97-AF65-F5344CB8AC3E}">
        <p14:creationId xmlns:p14="http://schemas.microsoft.com/office/powerpoint/2010/main" val="290748488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PhAnim="0">
  <p:cSld>
    <p:spTree>
      <p:nvGrpSpPr>
        <p:cNvPr id="1" name="">
          <a:extLst>
            <a:ext uri="{FF2B5EF4-FFF2-40B4-BE49-F238E27FC236}">
              <a16:creationId xmlns:a16="http://schemas.microsoft.com/office/drawing/2014/main" id="{6BC455D6-D605-F434-60D7-EA35505C7ADC}"/>
            </a:ext>
          </a:extLst>
        </p:cNvPr>
        <p:cNvGrpSpPr/>
        <p:nvPr/>
      </p:nvGrpSpPr>
      <p:grpSpPr>
        <a:xfrm>
          <a:off x="0" y="0"/>
          <a:ext cx="0" cy="0"/>
          <a:chOff x="0" y="0"/>
          <a:chExt cx="0" cy="0"/>
        </a:xfrm>
      </p:grpSpPr>
      <p:sp>
        <p:nvSpPr>
          <p:cNvPr id="463874" name="Rectangle 2">
            <a:extLst>
              <a:ext uri="{FF2B5EF4-FFF2-40B4-BE49-F238E27FC236}">
                <a16:creationId xmlns:a16="http://schemas.microsoft.com/office/drawing/2014/main" id="{BABCC396-53B4-B25B-8E19-E279994CE18C}"/>
              </a:ext>
            </a:extLst>
          </p:cNvPr>
          <p:cNvSpPr>
            <a:spLocks noGrp="1" noChangeArrowheads="1"/>
          </p:cNvSpPr>
          <p:nvPr>
            <p:ph type="title"/>
          </p:nvPr>
        </p:nvSpPr>
        <p:spPr/>
        <p:txBody>
          <a:bodyPr/>
          <a:lstStyle/>
          <a:p>
            <a:r>
              <a:rPr lang="en-US" altLang="en-US" dirty="0"/>
              <a:t>Complex Queries using With Clause</a:t>
            </a:r>
          </a:p>
        </p:txBody>
      </p:sp>
      <p:sp>
        <p:nvSpPr>
          <p:cNvPr id="46082" name="Rectangle 3">
            <a:extLst>
              <a:ext uri="{FF2B5EF4-FFF2-40B4-BE49-F238E27FC236}">
                <a16:creationId xmlns:a16="http://schemas.microsoft.com/office/drawing/2014/main" id="{8ED0C949-B9C4-1F94-AF2F-048893215C24}"/>
              </a:ext>
            </a:extLst>
          </p:cNvPr>
          <p:cNvSpPr>
            <a:spLocks noGrp="1" noChangeArrowheads="1"/>
          </p:cNvSpPr>
          <p:nvPr>
            <p:ph type="body" idx="1"/>
          </p:nvPr>
        </p:nvSpPr>
        <p:spPr>
          <a:xfrm>
            <a:off x="1719263" y="860822"/>
            <a:ext cx="5668128" cy="520398"/>
          </a:xfrm>
        </p:spPr>
        <p:txBody>
          <a:bodyPr/>
          <a:lstStyle/>
          <a:p>
            <a:r>
              <a:rPr lang="en-US" altLang="en-US" dirty="0"/>
              <a:t>Find all departments where the total salary is greater than the average of the total salary at all departments</a:t>
            </a:r>
          </a:p>
        </p:txBody>
      </p:sp>
      <p:sp>
        <p:nvSpPr>
          <p:cNvPr id="46083" name="Text Box 4">
            <a:extLst>
              <a:ext uri="{FF2B5EF4-FFF2-40B4-BE49-F238E27FC236}">
                <a16:creationId xmlns:a16="http://schemas.microsoft.com/office/drawing/2014/main" id="{CCDD18B6-4F8C-3A03-5B61-BBB55D3354D2}"/>
              </a:ext>
            </a:extLst>
          </p:cNvPr>
          <p:cNvSpPr txBox="1">
            <a:spLocks noChangeArrowheads="1"/>
          </p:cNvSpPr>
          <p:nvPr/>
        </p:nvSpPr>
        <p:spPr bwMode="auto">
          <a:xfrm>
            <a:off x="2314853" y="1381221"/>
            <a:ext cx="5143527" cy="20544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with </a:t>
            </a:r>
            <a:r>
              <a:rPr kumimoji="0"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dept</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_total </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dept_name</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value</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as</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select </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dept_name</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sum</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salary</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from </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instructor</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group by </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dept_name</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dept_total_avg</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value</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as</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select </a:t>
            </a:r>
            <a:r>
              <a:rPr kumimoji="0" lang="en-US" altLang="en-US" sz="1275" b="1" i="0"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avg</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value</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from </a:t>
            </a:r>
            <a:r>
              <a:rPr kumimoji="0"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dept_total</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select </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dept_name</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from </a:t>
            </a:r>
            <a:r>
              <a:rPr kumimoji="0"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dept_total</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dept_total_avg</a:t>
            </a:r>
            <a:endPar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where </a:t>
            </a:r>
            <a:r>
              <a:rPr kumimoji="0"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dept_total.value</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&gt; </a:t>
            </a:r>
            <a:r>
              <a:rPr kumimoji="0"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dept_total_avg.value</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p>
        </p:txBody>
      </p:sp>
    </p:spTree>
    <p:extLst>
      <p:ext uri="{BB962C8B-B14F-4D97-AF65-F5344CB8AC3E}">
        <p14:creationId xmlns:p14="http://schemas.microsoft.com/office/powerpoint/2010/main" val="306209343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8AD006-1CAF-E87B-E111-8815EA1D80AB}"/>
            </a:ext>
          </a:extLst>
        </p:cNvPr>
        <p:cNvGrpSpPr/>
        <p:nvPr/>
      </p:nvGrpSpPr>
      <p:grpSpPr>
        <a:xfrm>
          <a:off x="0" y="0"/>
          <a:ext cx="0" cy="0"/>
          <a:chOff x="0" y="0"/>
          <a:chExt cx="0" cy="0"/>
        </a:xfrm>
      </p:grpSpPr>
      <p:sp>
        <p:nvSpPr>
          <p:cNvPr id="561154" name="Rectangle 2">
            <a:extLst>
              <a:ext uri="{FF2B5EF4-FFF2-40B4-BE49-F238E27FC236}">
                <a16:creationId xmlns:a16="http://schemas.microsoft.com/office/drawing/2014/main" id="{44A52180-8C99-CD87-2067-64703271E722}"/>
              </a:ext>
            </a:extLst>
          </p:cNvPr>
          <p:cNvSpPr>
            <a:spLocks noGrp="1" noChangeArrowheads="1"/>
          </p:cNvSpPr>
          <p:nvPr>
            <p:ph type="title"/>
          </p:nvPr>
        </p:nvSpPr>
        <p:spPr/>
        <p:txBody>
          <a:bodyPr/>
          <a:lstStyle/>
          <a:p>
            <a:r>
              <a:rPr lang="en-US" altLang="en-US" dirty="0"/>
              <a:t>Scalar Subquery</a:t>
            </a:r>
          </a:p>
        </p:txBody>
      </p:sp>
      <p:sp>
        <p:nvSpPr>
          <p:cNvPr id="60418" name="Rectangle 3">
            <a:extLst>
              <a:ext uri="{FF2B5EF4-FFF2-40B4-BE49-F238E27FC236}">
                <a16:creationId xmlns:a16="http://schemas.microsoft.com/office/drawing/2014/main" id="{5D1F58B7-EBAA-AC10-8A77-12590B1B6B5D}"/>
              </a:ext>
            </a:extLst>
          </p:cNvPr>
          <p:cNvSpPr>
            <a:spLocks noGrp="1" noChangeArrowheads="1"/>
          </p:cNvSpPr>
          <p:nvPr>
            <p:ph type="body" idx="1"/>
          </p:nvPr>
        </p:nvSpPr>
        <p:spPr>
          <a:xfrm>
            <a:off x="1719262" y="820342"/>
            <a:ext cx="5659946" cy="3541347"/>
          </a:xfrm>
        </p:spPr>
        <p:txBody>
          <a:bodyPr/>
          <a:lstStyle/>
          <a:p>
            <a:r>
              <a:rPr lang="en-US" altLang="en-US" dirty="0"/>
              <a:t>Scalar subquery is one which is used where a single value is expected</a:t>
            </a:r>
          </a:p>
          <a:p>
            <a:r>
              <a:rPr lang="en-US" altLang="en-US" dirty="0"/>
              <a:t>List all departments along with the number of instructors in each department</a:t>
            </a:r>
          </a:p>
          <a:p>
            <a:pPr>
              <a:buFont typeface="Monotype Sorts" charset="2"/>
              <a:buNone/>
            </a:pPr>
            <a:r>
              <a:rPr lang="en-US" altLang="en-US" b="1" dirty="0"/>
              <a:t>	select </a:t>
            </a:r>
            <a:r>
              <a:rPr lang="en-US" altLang="en-US" i="1" dirty="0"/>
              <a:t>dept_name</a:t>
            </a:r>
            <a:r>
              <a:rPr lang="en-US" altLang="en-US" dirty="0"/>
              <a:t>, </a:t>
            </a:r>
            <a:br>
              <a:rPr lang="en-US" altLang="en-US" dirty="0"/>
            </a:br>
            <a:r>
              <a:rPr lang="en-US" altLang="en-US" dirty="0"/>
              <a:t>             ( </a:t>
            </a:r>
            <a:r>
              <a:rPr lang="en-US" altLang="en-US" b="1" dirty="0"/>
              <a:t>select count</a:t>
            </a:r>
            <a:r>
              <a:rPr lang="en-US" altLang="en-US" dirty="0"/>
              <a:t>(*) </a:t>
            </a:r>
            <a:br>
              <a:rPr lang="en-US" altLang="en-US" dirty="0"/>
            </a:br>
            <a:r>
              <a:rPr lang="en-US" altLang="en-US" dirty="0"/>
              <a:t>                </a:t>
            </a:r>
            <a:r>
              <a:rPr lang="en-US" altLang="en-US" b="1" dirty="0"/>
              <a:t>from </a:t>
            </a:r>
            <a:r>
              <a:rPr lang="en-US" altLang="en-US" i="1" dirty="0"/>
              <a:t>instructor </a:t>
            </a:r>
            <a:br>
              <a:rPr lang="en-US" altLang="en-US" i="1" dirty="0"/>
            </a:br>
            <a:r>
              <a:rPr lang="en-US" altLang="en-US" i="1" dirty="0"/>
              <a:t>                </a:t>
            </a:r>
            <a:r>
              <a:rPr lang="en-US" altLang="en-US" b="1" dirty="0"/>
              <a:t>where </a:t>
            </a:r>
            <a:r>
              <a:rPr lang="en-US" altLang="en-US" i="1" dirty="0" err="1"/>
              <a:t>department</a:t>
            </a:r>
            <a:r>
              <a:rPr lang="en-US" altLang="en-US" dirty="0" err="1"/>
              <a:t>.</a:t>
            </a:r>
            <a:r>
              <a:rPr lang="en-US" altLang="en-US" i="1" dirty="0" err="1"/>
              <a:t>dept_name</a:t>
            </a:r>
            <a:r>
              <a:rPr lang="en-US" altLang="en-US" i="1" dirty="0"/>
              <a:t> </a:t>
            </a:r>
            <a:r>
              <a:rPr lang="en-US" altLang="en-US" dirty="0"/>
              <a:t>= </a:t>
            </a:r>
            <a:r>
              <a:rPr lang="en-US" altLang="en-US" i="1" dirty="0" err="1"/>
              <a:t>instructor</a:t>
            </a:r>
            <a:r>
              <a:rPr lang="en-US" altLang="en-US" dirty="0" err="1"/>
              <a:t>.</a:t>
            </a:r>
            <a:r>
              <a:rPr lang="en-US" altLang="en-US" i="1" dirty="0" err="1"/>
              <a:t>dept_name</a:t>
            </a:r>
            <a:r>
              <a:rPr lang="en-US" altLang="en-US" dirty="0"/>
              <a:t>)</a:t>
            </a:r>
            <a:br>
              <a:rPr lang="en-US" altLang="en-US" dirty="0"/>
            </a:br>
            <a:r>
              <a:rPr lang="en-US" altLang="en-US" dirty="0"/>
              <a:t>             </a:t>
            </a:r>
            <a:r>
              <a:rPr lang="en-US" altLang="en-US" b="1" dirty="0"/>
              <a:t>as </a:t>
            </a:r>
            <a:r>
              <a:rPr lang="en-US" altLang="en-US" i="1" dirty="0" err="1"/>
              <a:t>num_instructors</a:t>
            </a:r>
            <a:br>
              <a:rPr lang="en-US" altLang="en-US" i="1" dirty="0"/>
            </a:br>
            <a:r>
              <a:rPr lang="en-US" altLang="en-US" b="1" dirty="0"/>
              <a:t>from </a:t>
            </a:r>
            <a:r>
              <a:rPr lang="en-US" altLang="en-US" i="1" dirty="0"/>
              <a:t>department</a:t>
            </a:r>
            <a:r>
              <a:rPr lang="en-US" altLang="en-US" dirty="0"/>
              <a:t>;</a:t>
            </a:r>
          </a:p>
          <a:p>
            <a:r>
              <a:rPr lang="en-US" altLang="en-US" dirty="0"/>
              <a:t>Runtime error if subquery returns more than one result tuple</a:t>
            </a:r>
          </a:p>
        </p:txBody>
      </p:sp>
    </p:spTree>
    <p:extLst>
      <p:ext uri="{BB962C8B-B14F-4D97-AF65-F5344CB8AC3E}">
        <p14:creationId xmlns:p14="http://schemas.microsoft.com/office/powerpoint/2010/main" val="55529954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7BAE05-4846-B768-F9A7-49953E1BF3DE}"/>
            </a:ext>
          </a:extLst>
        </p:cNvPr>
        <p:cNvGrpSpPr/>
        <p:nvPr/>
      </p:nvGrpSpPr>
      <p:grpSpPr>
        <a:xfrm>
          <a:off x="0" y="0"/>
          <a:ext cx="0" cy="0"/>
          <a:chOff x="0" y="0"/>
          <a:chExt cx="0" cy="0"/>
        </a:xfrm>
      </p:grpSpPr>
      <p:sp>
        <p:nvSpPr>
          <p:cNvPr id="7" name="Rectangle 6">
            <a:extLst>
              <a:ext uri="{FF2B5EF4-FFF2-40B4-BE49-F238E27FC236}">
                <a16:creationId xmlns:a16="http://schemas.microsoft.com/office/drawing/2014/main" id="{0E22DE0B-16FC-2A3D-552E-9ED94C758F67}"/>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a:extLst>
              <a:ext uri="{FF2B5EF4-FFF2-40B4-BE49-F238E27FC236}">
                <a16:creationId xmlns:a16="http://schemas.microsoft.com/office/drawing/2014/main" id="{A5BFE271-551C-C027-46E6-E6DF3954A44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a:extLst>
              <a:ext uri="{FF2B5EF4-FFF2-40B4-BE49-F238E27FC236}">
                <a16:creationId xmlns:a16="http://schemas.microsoft.com/office/drawing/2014/main" id="{551F28DE-29B2-7488-BA76-4575E2E05F72}"/>
              </a:ext>
            </a:extLst>
          </p:cNvPr>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Introduction</a:t>
            </a:r>
            <a:endParaRPr kumimoji="0" lang="en-US" altLang="en-US" sz="16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3" name="Rectangle 2">
            <a:extLst>
              <a:ext uri="{FF2B5EF4-FFF2-40B4-BE49-F238E27FC236}">
                <a16:creationId xmlns:a16="http://schemas.microsoft.com/office/drawing/2014/main" id="{0F4D72AF-AF57-F966-E521-1EA960E89E34}"/>
              </a:ext>
            </a:extLst>
          </p:cNvPr>
          <p:cNvSpPr/>
          <p:nvPr/>
        </p:nvSpPr>
        <p:spPr>
          <a:xfrm>
            <a:off x="0" y="438150"/>
            <a:ext cx="9144000" cy="4248150"/>
          </a:xfrm>
          <a:prstGeom prst="rect">
            <a:avLst/>
          </a:prstGeom>
          <a:solidFill>
            <a:schemeClr val="tx1">
              <a:lumMod val="50000"/>
              <a:lumOff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Calibri"/>
                <a:ea typeface="+mn-ea"/>
                <a:cs typeface="+mn-cs"/>
              </a:rPr>
              <a:t>Do Some Examples if not too Tired or Bored</a:t>
            </a:r>
          </a:p>
        </p:txBody>
      </p:sp>
      <p:sp>
        <p:nvSpPr>
          <p:cNvPr id="4" name="TextBox 9">
            <a:extLst>
              <a:ext uri="{FF2B5EF4-FFF2-40B4-BE49-F238E27FC236}">
                <a16:creationId xmlns:a16="http://schemas.microsoft.com/office/drawing/2014/main" id="{928EB1FC-3349-A954-5782-3819B22D628C}"/>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73</a:t>
            </a:fld>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COMS W4111_003_2024_3: Lecture 4: ER(3), Relational(3), SQL(3)			© Donald F. Ferguson, 2024</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05558670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C40592-C106-93E7-9668-7498F84D3AFC}"/>
            </a:ext>
          </a:extLst>
        </p:cNvPr>
        <p:cNvGrpSpPr/>
        <p:nvPr/>
      </p:nvGrpSpPr>
      <p:grpSpPr>
        <a:xfrm>
          <a:off x="0" y="0"/>
          <a:ext cx="0" cy="0"/>
          <a:chOff x="0" y="0"/>
          <a:chExt cx="0" cy="0"/>
        </a:xfrm>
      </p:grpSpPr>
      <p:pic>
        <p:nvPicPr>
          <p:cNvPr id="10241" name="Picture 11" descr="16x9_BG-08.jpg">
            <a:extLst>
              <a:ext uri="{FF2B5EF4-FFF2-40B4-BE49-F238E27FC236}">
                <a16:creationId xmlns:a16="http://schemas.microsoft.com/office/drawing/2014/main" id="{6849EA1D-9DF0-F7C6-8F83-FB99575F7AC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74D2840D-97DE-3190-D74F-6559D715547F}"/>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a:extLst>
              <a:ext uri="{FF2B5EF4-FFF2-40B4-BE49-F238E27FC236}">
                <a16:creationId xmlns:a16="http://schemas.microsoft.com/office/drawing/2014/main" id="{CE762A60-3EB8-BC78-0ED6-DE63820F131F}"/>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a:extLst>
              <a:ext uri="{FF2B5EF4-FFF2-40B4-BE49-F238E27FC236}">
                <a16:creationId xmlns:a16="http://schemas.microsoft.com/office/drawing/2014/main" id="{4F92E874-9729-49A3-5DBA-BD9F8AF2EFEC}"/>
              </a:ext>
            </a:extLst>
          </p:cNvPr>
          <p:cNvSpPr txBox="1">
            <a:spLocks noChangeArrowheads="1"/>
          </p:cNvSpPr>
          <p:nvPr/>
        </p:nvSpPr>
        <p:spPr bwMode="auto">
          <a:xfrm>
            <a:off x="0" y="1694587"/>
            <a:ext cx="91440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3600" dirty="0">
                <a:solidFill>
                  <a:schemeClr val="bg1"/>
                </a:solidFill>
              </a:rPr>
              <a:t>Random Thoughts on Projects</a:t>
            </a:r>
          </a:p>
        </p:txBody>
      </p:sp>
      <p:sp>
        <p:nvSpPr>
          <p:cNvPr id="9" name="TextBox 9">
            <a:extLst>
              <a:ext uri="{FF2B5EF4-FFF2-40B4-BE49-F238E27FC236}">
                <a16:creationId xmlns:a16="http://schemas.microsoft.com/office/drawing/2014/main" id="{B411F8F4-DE0B-C9A7-6039-E31BCD89DA73}"/>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74</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W4111_003_2024_3: Lecture 4: ER(3), Relational(3), SQL(3)			© Donald F. Ferguson, 2024</a:t>
            </a:r>
            <a:endParaRPr lang="en-US" altLang="en-US" sz="800" i="1" dirty="0">
              <a:solidFill>
                <a:schemeClr val="bg1"/>
              </a:solidFill>
            </a:endParaRPr>
          </a:p>
        </p:txBody>
      </p:sp>
    </p:spTree>
    <p:extLst>
      <p:ext uri="{BB962C8B-B14F-4D97-AF65-F5344CB8AC3E}">
        <p14:creationId xmlns:p14="http://schemas.microsoft.com/office/powerpoint/2010/main" val="30100824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C8C2899-0BF7-C888-F77D-F2F577579E95}"/>
              </a:ext>
            </a:extLst>
          </p:cNvPr>
          <p:cNvSpPr>
            <a:spLocks noGrp="1"/>
          </p:cNvSpPr>
          <p:nvPr>
            <p:ph idx="1"/>
          </p:nvPr>
        </p:nvSpPr>
        <p:spPr/>
        <p:txBody>
          <a:bodyPr/>
          <a:lstStyle/>
          <a:p>
            <a:r>
              <a:rPr lang="en-US" dirty="0"/>
              <a:t>The programming track will implement a simple, full stack web application.</a:t>
            </a:r>
          </a:p>
          <a:p>
            <a:endParaRPr lang="en-US" dirty="0"/>
          </a:p>
          <a:p>
            <a:endParaRPr lang="en-US" dirty="0"/>
          </a:p>
          <a:p>
            <a:endParaRPr lang="en-US" dirty="0"/>
          </a:p>
          <a:p>
            <a:endParaRPr lang="en-US" dirty="0"/>
          </a:p>
          <a:p>
            <a:r>
              <a:rPr lang="en-US" dirty="0"/>
              <a:t>The non-programming track will implement a data engineering and visualization process in a </a:t>
            </a:r>
            <a:r>
              <a:rPr lang="en-US" dirty="0" err="1"/>
              <a:t>Jupyter</a:t>
            </a:r>
            <a:r>
              <a:rPr lang="en-US" dirty="0"/>
              <a:t> notebook.</a:t>
            </a:r>
          </a:p>
        </p:txBody>
      </p:sp>
      <p:sp>
        <p:nvSpPr>
          <p:cNvPr id="3" name="Title 2">
            <a:extLst>
              <a:ext uri="{FF2B5EF4-FFF2-40B4-BE49-F238E27FC236}">
                <a16:creationId xmlns:a16="http://schemas.microsoft.com/office/drawing/2014/main" id="{65586EC1-828B-7B6D-359A-C5EA704903DE}"/>
              </a:ext>
            </a:extLst>
          </p:cNvPr>
          <p:cNvSpPr>
            <a:spLocks noGrp="1"/>
          </p:cNvSpPr>
          <p:nvPr>
            <p:ph type="title"/>
          </p:nvPr>
        </p:nvSpPr>
        <p:spPr/>
        <p:txBody>
          <a:bodyPr/>
          <a:lstStyle/>
          <a:p>
            <a:r>
              <a:rPr lang="en-US" dirty="0"/>
              <a:t>Projects</a:t>
            </a:r>
          </a:p>
        </p:txBody>
      </p:sp>
      <p:pic>
        <p:nvPicPr>
          <p:cNvPr id="6" name="Picture 5">
            <a:extLst>
              <a:ext uri="{FF2B5EF4-FFF2-40B4-BE49-F238E27FC236}">
                <a16:creationId xmlns:a16="http://schemas.microsoft.com/office/drawing/2014/main" id="{10C6AD2B-0629-F46C-2D39-8C3565AD4676}"/>
              </a:ext>
            </a:extLst>
          </p:cNvPr>
          <p:cNvPicPr>
            <a:picLocks noChangeAspect="1"/>
          </p:cNvPicPr>
          <p:nvPr/>
        </p:nvPicPr>
        <p:blipFill>
          <a:blip r:embed="rId2"/>
          <a:stretch>
            <a:fillRect/>
          </a:stretch>
        </p:blipFill>
        <p:spPr>
          <a:xfrm>
            <a:off x="5322277" y="1044664"/>
            <a:ext cx="3067050" cy="1377950"/>
          </a:xfrm>
          <a:prstGeom prst="rect">
            <a:avLst/>
          </a:prstGeom>
        </p:spPr>
      </p:pic>
      <p:pic>
        <p:nvPicPr>
          <p:cNvPr id="7" name="Picture 6">
            <a:extLst>
              <a:ext uri="{FF2B5EF4-FFF2-40B4-BE49-F238E27FC236}">
                <a16:creationId xmlns:a16="http://schemas.microsoft.com/office/drawing/2014/main" id="{0418D3F5-5F08-2F87-4B64-F1FDAAB3AA1E}"/>
              </a:ext>
            </a:extLst>
          </p:cNvPr>
          <p:cNvPicPr>
            <a:picLocks noChangeAspect="1"/>
          </p:cNvPicPr>
          <p:nvPr/>
        </p:nvPicPr>
        <p:blipFill>
          <a:blip r:embed="rId3"/>
          <a:stretch>
            <a:fillRect/>
          </a:stretch>
        </p:blipFill>
        <p:spPr>
          <a:xfrm>
            <a:off x="626918" y="1047750"/>
            <a:ext cx="4191000" cy="1335918"/>
          </a:xfrm>
          <a:prstGeom prst="rect">
            <a:avLst/>
          </a:prstGeom>
        </p:spPr>
      </p:pic>
      <p:pic>
        <p:nvPicPr>
          <p:cNvPr id="8" name="Picture 7">
            <a:extLst>
              <a:ext uri="{FF2B5EF4-FFF2-40B4-BE49-F238E27FC236}">
                <a16:creationId xmlns:a16="http://schemas.microsoft.com/office/drawing/2014/main" id="{E150316E-E69F-9AAC-9B79-A4BE99D6CBBB}"/>
              </a:ext>
            </a:extLst>
          </p:cNvPr>
          <p:cNvPicPr>
            <a:picLocks noChangeAspect="1"/>
          </p:cNvPicPr>
          <p:nvPr/>
        </p:nvPicPr>
        <p:blipFill>
          <a:blip r:embed="rId4"/>
          <a:stretch>
            <a:fillRect/>
          </a:stretch>
        </p:blipFill>
        <p:spPr>
          <a:xfrm>
            <a:off x="614662" y="3159098"/>
            <a:ext cx="1522244" cy="1470052"/>
          </a:xfrm>
          <a:prstGeom prst="rect">
            <a:avLst/>
          </a:prstGeom>
        </p:spPr>
      </p:pic>
      <p:pic>
        <p:nvPicPr>
          <p:cNvPr id="9" name="Picture 8">
            <a:extLst>
              <a:ext uri="{FF2B5EF4-FFF2-40B4-BE49-F238E27FC236}">
                <a16:creationId xmlns:a16="http://schemas.microsoft.com/office/drawing/2014/main" id="{A456D911-C2B2-6C43-AAAC-8BDFD7AF351A}"/>
              </a:ext>
            </a:extLst>
          </p:cNvPr>
          <p:cNvPicPr>
            <a:picLocks noChangeAspect="1"/>
          </p:cNvPicPr>
          <p:nvPr/>
        </p:nvPicPr>
        <p:blipFill>
          <a:blip r:embed="rId5"/>
          <a:stretch>
            <a:fillRect/>
          </a:stretch>
        </p:blipFill>
        <p:spPr>
          <a:xfrm>
            <a:off x="2209800" y="3257550"/>
            <a:ext cx="6384559" cy="1080906"/>
          </a:xfrm>
          <a:prstGeom prst="rect">
            <a:avLst/>
          </a:prstGeom>
        </p:spPr>
      </p:pic>
    </p:spTree>
    <p:extLst>
      <p:ext uri="{BB962C8B-B14F-4D97-AF65-F5344CB8AC3E}">
        <p14:creationId xmlns:p14="http://schemas.microsoft.com/office/powerpoint/2010/main" val="351146821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4E57864-2036-7ED4-723B-B578298DACB2}"/>
              </a:ext>
            </a:extLst>
          </p:cNvPr>
          <p:cNvSpPr>
            <a:spLocks noGrp="1"/>
          </p:cNvSpPr>
          <p:nvPr>
            <p:ph idx="1"/>
          </p:nvPr>
        </p:nvSpPr>
        <p:spPr/>
        <p:txBody>
          <a:bodyPr/>
          <a:lstStyle/>
          <a:p>
            <a:r>
              <a:rPr lang="en-US" dirty="0"/>
              <a:t>You will find or generate an interesting dataset.</a:t>
            </a:r>
          </a:p>
          <a:p>
            <a:r>
              <a:rPr lang="en-US" dirty="0"/>
              <a:t>I will provide templates and get started code for the</a:t>
            </a:r>
          </a:p>
          <a:p>
            <a:pPr lvl="1"/>
            <a:r>
              <a:rPr lang="en-US" dirty="0"/>
              <a:t>Full stack project</a:t>
            </a:r>
          </a:p>
          <a:p>
            <a:pPr lvl="1"/>
            <a:r>
              <a:rPr lang="en-US" dirty="0"/>
              <a:t>Data project</a:t>
            </a:r>
          </a:p>
          <a:p>
            <a:r>
              <a:rPr lang="en-US" dirty="0"/>
              <a:t>Over the semester, starting with HW2, you will start to flesh out.</a:t>
            </a:r>
          </a:p>
          <a:p>
            <a:r>
              <a:rPr lang="en-US" dirty="0"/>
              <a:t>A lot of my examples will use IMDB and Game of Thrones, but this data is huge.</a:t>
            </a:r>
          </a:p>
          <a:p>
            <a:r>
              <a:rPr lang="en-US" dirty="0"/>
              <a:t>So, I used </a:t>
            </a:r>
            <a:r>
              <a:rPr lang="en-US" dirty="0" err="1"/>
              <a:t>ChatCPT</a:t>
            </a:r>
            <a:r>
              <a:rPr lang="en-US" dirty="0"/>
              <a:t> to generate some Lord of the Rings Data.</a:t>
            </a:r>
          </a:p>
          <a:p>
            <a:pPr lvl="1"/>
            <a:r>
              <a:rPr lang="en-US" dirty="0"/>
              <a:t>Scroll through ChatGPT history.</a:t>
            </a:r>
          </a:p>
          <a:p>
            <a:pPr lvl="1"/>
            <a:r>
              <a:rPr lang="en-US" dirty="0"/>
              <a:t>Show project-get-</a:t>
            </a:r>
            <a:r>
              <a:rPr lang="en-US" dirty="0" err="1"/>
              <a:t>started.ipynb</a:t>
            </a:r>
            <a:endParaRPr lang="en-US" dirty="0"/>
          </a:p>
          <a:p>
            <a:r>
              <a:rPr lang="en-US" dirty="0"/>
              <a:t>You can do something similar or find some interesting data.</a:t>
            </a:r>
          </a:p>
          <a:p>
            <a:endParaRPr lang="en-US" dirty="0"/>
          </a:p>
        </p:txBody>
      </p:sp>
      <p:sp>
        <p:nvSpPr>
          <p:cNvPr id="3" name="Title 2">
            <a:extLst>
              <a:ext uri="{FF2B5EF4-FFF2-40B4-BE49-F238E27FC236}">
                <a16:creationId xmlns:a16="http://schemas.microsoft.com/office/drawing/2014/main" id="{FED10641-83AD-3D0D-988B-005820F1071A}"/>
              </a:ext>
            </a:extLst>
          </p:cNvPr>
          <p:cNvSpPr>
            <a:spLocks noGrp="1"/>
          </p:cNvSpPr>
          <p:nvPr>
            <p:ph type="title"/>
          </p:nvPr>
        </p:nvSpPr>
        <p:spPr/>
        <p:txBody>
          <a:bodyPr/>
          <a:lstStyle/>
          <a:p>
            <a:r>
              <a:rPr lang="en-US" dirty="0"/>
              <a:t>Approach</a:t>
            </a:r>
          </a:p>
        </p:txBody>
      </p:sp>
    </p:spTree>
    <p:extLst>
      <p:ext uri="{BB962C8B-B14F-4D97-AF65-F5344CB8AC3E}">
        <p14:creationId xmlns:p14="http://schemas.microsoft.com/office/powerpoint/2010/main" val="20859060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2619CB-9F17-D704-8CEB-6152218100B7}"/>
            </a:ext>
          </a:extLst>
        </p:cNvPr>
        <p:cNvGrpSpPr/>
        <p:nvPr/>
      </p:nvGrpSpPr>
      <p:grpSpPr>
        <a:xfrm>
          <a:off x="0" y="0"/>
          <a:ext cx="0" cy="0"/>
          <a:chOff x="0" y="0"/>
          <a:chExt cx="0" cy="0"/>
        </a:xfrm>
      </p:grpSpPr>
      <p:sp>
        <p:nvSpPr>
          <p:cNvPr id="7" name="Rectangle 6">
            <a:extLst>
              <a:ext uri="{FF2B5EF4-FFF2-40B4-BE49-F238E27FC236}">
                <a16:creationId xmlns:a16="http://schemas.microsoft.com/office/drawing/2014/main" id="{56C9B006-25B7-68C0-AB94-5E3D943E9ED5}"/>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a:extLst>
              <a:ext uri="{FF2B5EF4-FFF2-40B4-BE49-F238E27FC236}">
                <a16:creationId xmlns:a16="http://schemas.microsoft.com/office/drawing/2014/main" id="{90217E77-759A-99B4-A9CE-48E9E0A1D84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a:extLst>
              <a:ext uri="{FF2B5EF4-FFF2-40B4-BE49-F238E27FC236}">
                <a16:creationId xmlns:a16="http://schemas.microsoft.com/office/drawing/2014/main" id="{39C9B2DB-F156-9528-7C03-44ED8FD9645A}"/>
              </a:ext>
            </a:extLst>
          </p:cNvPr>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Introduction</a:t>
            </a:r>
            <a:endParaRPr kumimoji="0" lang="en-US" altLang="en-US" sz="16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3" name="Rectangle 2">
            <a:extLst>
              <a:ext uri="{FF2B5EF4-FFF2-40B4-BE49-F238E27FC236}">
                <a16:creationId xmlns:a16="http://schemas.microsoft.com/office/drawing/2014/main" id="{E85BAFFC-D5A3-F860-D81B-694ACB766E39}"/>
              </a:ext>
            </a:extLst>
          </p:cNvPr>
          <p:cNvSpPr/>
          <p:nvPr/>
        </p:nvSpPr>
        <p:spPr>
          <a:xfrm>
            <a:off x="0" y="438150"/>
            <a:ext cx="9144000" cy="4248150"/>
          </a:xfrm>
          <a:prstGeom prst="rect">
            <a:avLst/>
          </a:prstGeom>
          <a:solidFill>
            <a:schemeClr val="tx1">
              <a:lumMod val="50000"/>
              <a:lumOff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Calibri"/>
                <a:ea typeface="+mn-ea"/>
                <a:cs typeface="+mn-cs"/>
              </a:rPr>
              <a:t>Let’s Examine and Do Some Examples</a:t>
            </a:r>
          </a:p>
        </p:txBody>
      </p:sp>
      <p:sp>
        <p:nvSpPr>
          <p:cNvPr id="4" name="TextBox 9">
            <a:extLst>
              <a:ext uri="{FF2B5EF4-FFF2-40B4-BE49-F238E27FC236}">
                <a16:creationId xmlns:a16="http://schemas.microsoft.com/office/drawing/2014/main" id="{D4A7FBD7-E2E0-0B85-8723-5FD639AE1B7B}"/>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8</a:t>
            </a:fld>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COMS W4111_003_2024_3: Lecture 4: ER(3), Relational(3), SQL(3)			© Donald F. Ferguson, 2024</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7823865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5F97B6-3357-8E90-473F-30977F199782}"/>
            </a:ext>
          </a:extLst>
        </p:cNvPr>
        <p:cNvGrpSpPr/>
        <p:nvPr/>
      </p:nvGrpSpPr>
      <p:grpSpPr>
        <a:xfrm>
          <a:off x="0" y="0"/>
          <a:ext cx="0" cy="0"/>
          <a:chOff x="0" y="0"/>
          <a:chExt cx="0" cy="0"/>
        </a:xfrm>
      </p:grpSpPr>
      <p:pic>
        <p:nvPicPr>
          <p:cNvPr id="10241" name="Picture 11" descr="16x9_BG-08.jpg">
            <a:extLst>
              <a:ext uri="{FF2B5EF4-FFF2-40B4-BE49-F238E27FC236}">
                <a16:creationId xmlns:a16="http://schemas.microsoft.com/office/drawing/2014/main" id="{47EEFC01-B0DE-169D-B8B3-ABCE1F51ED6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A26BD595-F1AB-CC29-DCAC-AB556D3BCF9B}"/>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a:extLst>
              <a:ext uri="{FF2B5EF4-FFF2-40B4-BE49-F238E27FC236}">
                <a16:creationId xmlns:a16="http://schemas.microsoft.com/office/drawing/2014/main" id="{B5172FEA-FFAB-3FA5-A90E-6156726245FD}"/>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a:extLst>
              <a:ext uri="{FF2B5EF4-FFF2-40B4-BE49-F238E27FC236}">
                <a16:creationId xmlns:a16="http://schemas.microsoft.com/office/drawing/2014/main" id="{D743D9CA-8F1C-8134-9621-9CCCB812CB0C}"/>
              </a:ext>
            </a:extLst>
          </p:cNvPr>
          <p:cNvSpPr txBox="1">
            <a:spLocks noChangeArrowheads="1"/>
          </p:cNvSpPr>
          <p:nvPr/>
        </p:nvSpPr>
        <p:spPr bwMode="auto">
          <a:xfrm>
            <a:off x="0" y="1694587"/>
            <a:ext cx="91440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3600" dirty="0">
                <a:solidFill>
                  <a:schemeClr val="bg1"/>
                </a:solidFill>
              </a:rPr>
              <a:t>Relational Model</a:t>
            </a:r>
          </a:p>
        </p:txBody>
      </p:sp>
      <p:sp>
        <p:nvSpPr>
          <p:cNvPr id="9" name="TextBox 9">
            <a:extLst>
              <a:ext uri="{FF2B5EF4-FFF2-40B4-BE49-F238E27FC236}">
                <a16:creationId xmlns:a16="http://schemas.microsoft.com/office/drawing/2014/main" id="{4B2C7294-971A-6FB5-47D9-0B5378AC8DB5}"/>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9</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W4111_003_2024_3: Lecture 4: ER(3), Relational(3), SQL(3)			© Donald F. Ferguson, 2024</a:t>
            </a:r>
            <a:endParaRPr lang="en-US" altLang="en-US" sz="800" i="1" dirty="0">
              <a:solidFill>
                <a:schemeClr val="bg1"/>
              </a:solidFill>
            </a:endParaRPr>
          </a:p>
        </p:txBody>
      </p:sp>
    </p:spTree>
    <p:extLst>
      <p:ext uri="{BB962C8B-B14F-4D97-AF65-F5344CB8AC3E}">
        <p14:creationId xmlns:p14="http://schemas.microsoft.com/office/powerpoint/2010/main" val="314695090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3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2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4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5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Status xmlns="http://schemas.microsoft.com/sharepoint/v3/fields">Not Started</_Statu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0DE64AEEDD9B7A4D93545ACBE97D4615" ma:contentTypeVersion="2" ma:contentTypeDescription="Create a new document." ma:contentTypeScope="" ma:versionID="f49002b78e3a4a71b814eef46a983816">
  <xsd:schema xmlns:xsd="http://www.w3.org/2001/XMLSchema" xmlns:xs="http://www.w3.org/2001/XMLSchema" xmlns:p="http://schemas.microsoft.com/office/2006/metadata/properties" xmlns:ns2="http://schemas.microsoft.com/sharepoint/v3/fields" targetNamespace="http://schemas.microsoft.com/office/2006/metadata/properties" ma:root="true" ma:fieldsID="38f6db2dd0d9a0cf6a8dc37be32b365b" ns2:_="">
    <xsd:import namespace="http://schemas.microsoft.com/sharepoint/v3/fields"/>
    <xsd:element name="properties">
      <xsd:complexType>
        <xsd:sequence>
          <xsd:element name="documentManagement">
            <xsd:complexType>
              <xsd:all>
                <xsd:element ref="ns2:_Status" minOccurs="0"/>
                <xsd:element ref="ns2: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8" nillable="true" ma:displayName="Status" ma:default="Not Started" ma:internalName="_Status">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element name="_Version" ma:index="9"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ma:displayName="Status"/>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B6F2769-7194-4217-93D3-3AF3A4742282}">
  <ds:schemaRefs>
    <ds:schemaRef ds:uri="http://schemas.microsoft.com/office/2006/metadata/properties"/>
    <ds:schemaRef ds:uri="http://schemas.microsoft.com/sharepoint/v3/fields"/>
    <ds:schemaRef ds:uri="http://schemas.microsoft.com/office/infopath/2007/PartnerControls"/>
    <ds:schemaRef ds:uri="http://schemas.microsoft.com/office/2006/documentManagement/types"/>
    <ds:schemaRef ds:uri="http://purl.org/dc/dcmitype/"/>
    <ds:schemaRef ds:uri="http://purl.org/dc/terms/"/>
    <ds:schemaRef ds:uri="http://purl.org/dc/elements/1.1/"/>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87D2A1B0-FF3E-4009-940D-AED0EB70AA20}">
  <ds:schemaRefs>
    <ds:schemaRef ds:uri="http://schemas.microsoft.com/sharepoint/v3/contenttype/forms"/>
  </ds:schemaRefs>
</ds:datastoreItem>
</file>

<file path=customXml/itemProps3.xml><?xml version="1.0" encoding="utf-8"?>
<ds:datastoreItem xmlns:ds="http://schemas.openxmlformats.org/officeDocument/2006/customXml" ds:itemID="{E4214858-785C-42F7-BE66-6D0E79395F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FNEMasterTemplateForThemePreview.pptx</Template>
  <TotalTime>89230</TotalTime>
  <Words>5601</Words>
  <Application>Microsoft Macintosh PowerPoint</Application>
  <PresentationFormat>On-screen Show (16:9)</PresentationFormat>
  <Paragraphs>689</Paragraphs>
  <Slides>76</Slides>
  <Notes>54</Notes>
  <HiddenSlides>0</HiddenSlides>
  <MMClips>0</MMClips>
  <ScaleCrop>false</ScaleCrop>
  <HeadingPairs>
    <vt:vector size="6" baseType="variant">
      <vt:variant>
        <vt:lpstr>Fonts Used</vt:lpstr>
      </vt:variant>
      <vt:variant>
        <vt:i4>10</vt:i4>
      </vt:variant>
      <vt:variant>
        <vt:lpstr>Theme</vt:lpstr>
      </vt:variant>
      <vt:variant>
        <vt:i4>6</vt:i4>
      </vt:variant>
      <vt:variant>
        <vt:lpstr>Slide Titles</vt:lpstr>
      </vt:variant>
      <vt:variant>
        <vt:i4>76</vt:i4>
      </vt:variant>
    </vt:vector>
  </HeadingPairs>
  <TitlesOfParts>
    <vt:vector size="92" baseType="lpstr">
      <vt:lpstr>Arial</vt:lpstr>
      <vt:lpstr>Calibri</vt:lpstr>
      <vt:lpstr>Cambria Math</vt:lpstr>
      <vt:lpstr>Helvetica</vt:lpstr>
      <vt:lpstr>Monotype Sorts</vt:lpstr>
      <vt:lpstr>Museo For Dell</vt:lpstr>
      <vt:lpstr>Symbol</vt:lpstr>
      <vt:lpstr>Times New Roman</vt:lpstr>
      <vt:lpstr>Webdings</vt:lpstr>
      <vt:lpstr>Wingdings</vt:lpstr>
      <vt:lpstr>Office Theme</vt:lpstr>
      <vt:lpstr>3_db-5-grey</vt:lpstr>
      <vt:lpstr>2_db-5-grey</vt:lpstr>
      <vt:lpstr>2_Office Theme</vt:lpstr>
      <vt:lpstr>4_db-5-grey</vt:lpstr>
      <vt:lpstr>5_db-5-grey</vt:lpstr>
      <vt:lpstr>PowerPoint Presentation</vt:lpstr>
      <vt:lpstr>PowerPoint Presentation</vt:lpstr>
      <vt:lpstr>PowerPoint Presentation</vt:lpstr>
      <vt:lpstr>Contents</vt:lpstr>
      <vt:lpstr>PowerPoint Presentation</vt:lpstr>
      <vt:lpstr>Course Updates</vt:lpstr>
      <vt:lpstr>PowerPoint Presentation</vt:lpstr>
      <vt:lpstr>PowerPoint Presentation</vt:lpstr>
      <vt:lpstr>PowerPoint Presentation</vt:lpstr>
      <vt:lpstr>Equivalent Queries</vt:lpstr>
      <vt:lpstr>Equivalent Queries</vt:lpstr>
      <vt:lpstr>What are all those other Symbols?</vt:lpstr>
      <vt:lpstr>One Way to Think About Joins</vt:lpstr>
      <vt:lpstr>Thinking about JOINs</vt:lpstr>
      <vt:lpstr>Do Some Joins</vt:lpstr>
      <vt:lpstr>Some Examples</vt:lpstr>
      <vt:lpstr>Some Examples</vt:lpstr>
      <vt:lpstr>Some Examples</vt:lpstr>
      <vt:lpstr>Relational Algebra</vt:lpstr>
      <vt:lpstr>PowerPoint Presentation</vt:lpstr>
      <vt:lpstr>Codd’s 12 Rules</vt:lpstr>
      <vt:lpstr>Codd’s 12 Rules</vt:lpstr>
      <vt:lpstr>Codd’s 12 Rules</vt:lpstr>
      <vt:lpstr>NULL and Correct Answers</vt:lpstr>
      <vt:lpstr>Null Values</vt:lpstr>
      <vt:lpstr>Null Values (Cont.)</vt:lpstr>
      <vt:lpstr>PowerPoint Presentation</vt:lpstr>
      <vt:lpstr>PowerPoint Presentation</vt:lpstr>
      <vt:lpstr>Aggregate Functions</vt:lpstr>
      <vt:lpstr>Aggregate Functions – Group By</vt:lpstr>
      <vt:lpstr>Another View</vt:lpstr>
      <vt:lpstr>Aggregate Functions Examples</vt:lpstr>
      <vt:lpstr>Aggregation (Cont.)</vt:lpstr>
      <vt:lpstr>Aggregate Functions – Having Clause</vt:lpstr>
      <vt:lpstr>PowerPoint Presentation</vt:lpstr>
      <vt:lpstr>One Way to Think About Joins</vt:lpstr>
      <vt:lpstr>Outer Join</vt:lpstr>
      <vt:lpstr>Outer Join Examples</vt:lpstr>
      <vt:lpstr>Left Outer Join</vt:lpstr>
      <vt:lpstr>Right Outer Join</vt:lpstr>
      <vt:lpstr>Full Outer Join</vt:lpstr>
      <vt:lpstr>Joined Types and Conditions</vt:lpstr>
      <vt:lpstr>Joined Relations – Examples</vt:lpstr>
      <vt:lpstr>Joined Relations – Examples </vt:lpstr>
      <vt:lpstr>Joined Relations – Examples</vt:lpstr>
      <vt:lpstr>PowerPoint Presentation</vt:lpstr>
      <vt:lpstr>PowerPoint Presentation</vt:lpstr>
      <vt:lpstr>Set Operations</vt:lpstr>
      <vt:lpstr>Set Operations (Cont.)</vt:lpstr>
      <vt:lpstr>PowerPoint Presentation</vt:lpstr>
      <vt:lpstr>Nested Subqueries</vt:lpstr>
      <vt:lpstr>Nested Subquery</vt:lpstr>
      <vt:lpstr>Consider Some Tables</vt:lpstr>
      <vt:lpstr>Consider a Subquery Tables</vt:lpstr>
      <vt:lpstr>Nested Subqueries</vt:lpstr>
      <vt:lpstr>Set Membership</vt:lpstr>
      <vt:lpstr>Set Membership </vt:lpstr>
      <vt:lpstr>Set Membership (Cont.)</vt:lpstr>
      <vt:lpstr>Set Comparison</vt:lpstr>
      <vt:lpstr>Set Comparison – “some” Clause</vt:lpstr>
      <vt:lpstr>Definition of  “some” Clause</vt:lpstr>
      <vt:lpstr>Set Comparison – “all” Clause</vt:lpstr>
      <vt:lpstr>Definition of “all” Clause</vt:lpstr>
      <vt:lpstr>Test for Empty Relations</vt:lpstr>
      <vt:lpstr>Use of “exists” Clause</vt:lpstr>
      <vt:lpstr>Use of “not exists” Clause</vt:lpstr>
      <vt:lpstr>Test for Absence of Duplicate Tuples</vt:lpstr>
      <vt:lpstr>Subqueries in the From Clause</vt:lpstr>
      <vt:lpstr>Subqueries in the Form Clause</vt:lpstr>
      <vt:lpstr>With Clause</vt:lpstr>
      <vt:lpstr>Complex Queries using With Clause</vt:lpstr>
      <vt:lpstr>Scalar Subquery</vt:lpstr>
      <vt:lpstr>PowerPoint Presentation</vt:lpstr>
      <vt:lpstr>PowerPoint Presentation</vt:lpstr>
      <vt:lpstr>Projects</vt:lpstr>
      <vt:lpstr>Approach</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FileNewTemplate</dc:title>
  <dc:creator>Diana</dc:creator>
  <cp:lastModifiedBy>Donald Ferguson</cp:lastModifiedBy>
  <cp:revision>602</cp:revision>
  <cp:lastPrinted>2018-11-15T21:01:50Z</cp:lastPrinted>
  <dcterms:created xsi:type="dcterms:W3CDTF">2010-04-12T23:12:02Z</dcterms:created>
  <dcterms:modified xsi:type="dcterms:W3CDTF">2024-09-26T16:53:07Z</dcterms:modified>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ies>
</file>